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54" r:id="rId1"/>
  </p:sldMasterIdLst>
  <p:notesMasterIdLst>
    <p:notesMasterId r:id="rId16"/>
  </p:notesMasterIdLst>
  <p:handoutMasterIdLst>
    <p:handoutMasterId r:id="rId17"/>
  </p:handoutMasterIdLst>
  <p:sldIdLst>
    <p:sldId id="341" r:id="rId2"/>
    <p:sldId id="431" r:id="rId3"/>
    <p:sldId id="346" r:id="rId4"/>
    <p:sldId id="445" r:id="rId5"/>
    <p:sldId id="512" r:id="rId6"/>
    <p:sldId id="521" r:id="rId7"/>
    <p:sldId id="343" r:id="rId8"/>
    <p:sldId id="516" r:id="rId9"/>
    <p:sldId id="517" r:id="rId10"/>
    <p:sldId id="519" r:id="rId11"/>
    <p:sldId id="520" r:id="rId12"/>
    <p:sldId id="513" r:id="rId13"/>
    <p:sldId id="514" r:id="rId14"/>
    <p:sldId id="42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9"/>
    <a:srgbClr val="3970C5"/>
    <a:srgbClr val="0F5E73"/>
    <a:srgbClr val="0F5E72"/>
    <a:srgbClr val="FCCA35"/>
    <a:srgbClr val="ED9F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8774" autoAdjust="0"/>
  </p:normalViewPr>
  <p:slideViewPr>
    <p:cSldViewPr snapToGrid="0" snapToObjects="1">
      <p:cViewPr varScale="1">
        <p:scale>
          <a:sx n="104" d="100"/>
          <a:sy n="104" d="100"/>
        </p:scale>
        <p:origin x="126" y="102"/>
      </p:cViewPr>
      <p:guideLst>
        <p:guide orient="horz" pos="2160"/>
        <p:guide pos="2880"/>
      </p:guideLst>
    </p:cSldViewPr>
  </p:slideViewPr>
  <p:outlineViewPr>
    <p:cViewPr>
      <p:scale>
        <a:sx n="33" d="100"/>
        <a:sy n="33" d="100"/>
      </p:scale>
      <p:origin x="0" y="-666"/>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79" d="100"/>
          <a:sy n="79" d="100"/>
        </p:scale>
        <p:origin x="-2846" y="-72"/>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38145" cy="464205"/>
          </a:xfrm>
          <a:prstGeom prst="rect">
            <a:avLst/>
          </a:prstGeom>
        </p:spPr>
        <p:txBody>
          <a:bodyPr vert="horz" lIns="87444" tIns="43722" rIns="87444" bIns="43722" rtlCol="0"/>
          <a:lstStyle>
            <a:lvl1pPr algn="l">
              <a:defRPr sz="1100"/>
            </a:lvl1pPr>
          </a:lstStyle>
          <a:p>
            <a:r>
              <a:rPr lang="en-US" dirty="0"/>
              <a:t>PATENT OWNER STRATEGIES IN IPR PROCEEDINGS</a:t>
            </a:r>
          </a:p>
        </p:txBody>
      </p:sp>
      <p:sp>
        <p:nvSpPr>
          <p:cNvPr id="3" name="Date Placeholder 2"/>
          <p:cNvSpPr>
            <a:spLocks noGrp="1"/>
          </p:cNvSpPr>
          <p:nvPr>
            <p:ph type="dt" sz="quarter" idx="1"/>
          </p:nvPr>
        </p:nvSpPr>
        <p:spPr>
          <a:xfrm>
            <a:off x="3970734" y="4"/>
            <a:ext cx="3038145" cy="464205"/>
          </a:xfrm>
          <a:prstGeom prst="rect">
            <a:avLst/>
          </a:prstGeom>
        </p:spPr>
        <p:txBody>
          <a:bodyPr vert="horz" lIns="87444" tIns="43722" rIns="87444" bIns="43722" rtlCol="0"/>
          <a:lstStyle>
            <a:lvl1pPr algn="r">
              <a:defRPr sz="1100"/>
            </a:lvl1pPr>
          </a:lstStyle>
          <a:p>
            <a:r>
              <a:rPr lang="en-US" dirty="0"/>
              <a:t>APRIL 2016</a:t>
            </a:r>
          </a:p>
        </p:txBody>
      </p:sp>
      <p:sp>
        <p:nvSpPr>
          <p:cNvPr id="4" name="Footer Placeholder 3"/>
          <p:cNvSpPr>
            <a:spLocks noGrp="1"/>
          </p:cNvSpPr>
          <p:nvPr>
            <p:ph type="ftr" sz="quarter" idx="2"/>
          </p:nvPr>
        </p:nvSpPr>
        <p:spPr>
          <a:xfrm>
            <a:off x="1" y="8830662"/>
            <a:ext cx="3038145" cy="464205"/>
          </a:xfrm>
          <a:prstGeom prst="rect">
            <a:avLst/>
          </a:prstGeom>
        </p:spPr>
        <p:txBody>
          <a:bodyPr vert="horz" lIns="87444" tIns="43722" rIns="87444" bIns="43722" rtlCol="0" anchor="b"/>
          <a:lstStyle>
            <a:lvl1pPr algn="l">
              <a:defRPr sz="1100"/>
            </a:lvl1pPr>
          </a:lstStyle>
          <a:p>
            <a:r>
              <a:rPr lang="en-US" dirty="0"/>
              <a:t>Banner &amp; Witcoff, Ltd.</a:t>
            </a:r>
          </a:p>
        </p:txBody>
      </p:sp>
      <p:sp>
        <p:nvSpPr>
          <p:cNvPr id="5" name="Slide Number Placeholder 4"/>
          <p:cNvSpPr>
            <a:spLocks noGrp="1"/>
          </p:cNvSpPr>
          <p:nvPr>
            <p:ph type="sldNum" sz="quarter" idx="3"/>
          </p:nvPr>
        </p:nvSpPr>
        <p:spPr>
          <a:xfrm>
            <a:off x="3970734" y="8830662"/>
            <a:ext cx="3038145" cy="464205"/>
          </a:xfrm>
          <a:prstGeom prst="rect">
            <a:avLst/>
          </a:prstGeom>
        </p:spPr>
        <p:txBody>
          <a:bodyPr vert="horz" lIns="87444" tIns="43722" rIns="87444" bIns="43722" rtlCol="0" anchor="b"/>
          <a:lstStyle>
            <a:lvl1pPr algn="r">
              <a:defRPr sz="1100"/>
            </a:lvl1pPr>
          </a:lstStyle>
          <a:p>
            <a:fld id="{70C4759B-2CDD-46CB-A023-1FD04829833E}" type="slidenum">
              <a:rPr lang="en-US" smtClean="0"/>
              <a:t>‹#›</a:t>
            </a:fld>
            <a:endParaRPr lang="en-US" dirty="0"/>
          </a:p>
        </p:txBody>
      </p:sp>
    </p:spTree>
    <p:extLst>
      <p:ext uri="{BB962C8B-B14F-4D97-AF65-F5344CB8AC3E}">
        <p14:creationId xmlns:p14="http://schemas.microsoft.com/office/powerpoint/2010/main" val="404525848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37" tIns="46219" rIns="92437" bIns="46219" rtlCol="0"/>
          <a:lstStyle>
            <a:lvl1pPr algn="l">
              <a:defRPr sz="1200"/>
            </a:lvl1pPr>
          </a:lstStyle>
          <a:p>
            <a:r>
              <a:rPr lang="en-US" dirty="0"/>
              <a:t>PATENT OWNER STRATEGIES IN IPR PROCEEDINGS</a:t>
            </a:r>
          </a:p>
        </p:txBody>
      </p:sp>
      <p:sp>
        <p:nvSpPr>
          <p:cNvPr id="3" name="Date Placeholder 2"/>
          <p:cNvSpPr>
            <a:spLocks noGrp="1"/>
          </p:cNvSpPr>
          <p:nvPr>
            <p:ph type="dt" idx="1"/>
          </p:nvPr>
        </p:nvSpPr>
        <p:spPr>
          <a:xfrm>
            <a:off x="3970939" y="0"/>
            <a:ext cx="3037840" cy="464820"/>
          </a:xfrm>
          <a:prstGeom prst="rect">
            <a:avLst/>
          </a:prstGeom>
        </p:spPr>
        <p:txBody>
          <a:bodyPr vert="horz" lIns="92437" tIns="46219" rIns="92437" bIns="46219" rtlCol="0"/>
          <a:lstStyle>
            <a:lvl1pPr algn="r">
              <a:defRPr sz="1200"/>
            </a:lvl1pPr>
          </a:lstStyle>
          <a:p>
            <a:r>
              <a:rPr lang="en-US" dirty="0"/>
              <a:t>APRIL 2016</a:t>
            </a:r>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437" tIns="46219" rIns="92437" bIns="4621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37" tIns="46219" rIns="92437" bIns="462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3037840" cy="464820"/>
          </a:xfrm>
          <a:prstGeom prst="rect">
            <a:avLst/>
          </a:prstGeom>
        </p:spPr>
        <p:txBody>
          <a:bodyPr vert="horz" lIns="92437" tIns="46219" rIns="92437" bIns="46219" rtlCol="0" anchor="b"/>
          <a:lstStyle>
            <a:lvl1pPr algn="l">
              <a:defRPr sz="1200"/>
            </a:lvl1pPr>
          </a:lstStyle>
          <a:p>
            <a:r>
              <a:rPr lang="en-US" dirty="0"/>
              <a:t>Banner &amp; Witcoff, Ltd.</a:t>
            </a:r>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37" tIns="46219" rIns="92437" bIns="46219" rtlCol="0" anchor="b"/>
          <a:lstStyle>
            <a:lvl1pPr algn="r">
              <a:defRPr sz="1200"/>
            </a:lvl1pPr>
          </a:lstStyle>
          <a:p>
            <a:fld id="{4B4E6626-F24B-8E49-A275-247763E237FF}" type="slidenum">
              <a:rPr lang="en-US" smtClean="0"/>
              <a:t>‹#›</a:t>
            </a:fld>
            <a:endParaRPr lang="en-US" dirty="0"/>
          </a:p>
        </p:txBody>
      </p:sp>
    </p:spTree>
    <p:extLst>
      <p:ext uri="{BB962C8B-B14F-4D97-AF65-F5344CB8AC3E}">
        <p14:creationId xmlns:p14="http://schemas.microsoft.com/office/powerpoint/2010/main" val="3839381561"/>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4E6626-F24B-8E49-A275-247763E237FF}" type="slidenum">
              <a:rPr lang="en-US" smtClean="0"/>
              <a:t>1</a:t>
            </a:fld>
            <a:endParaRPr lang="en-US" dirty="0"/>
          </a:p>
        </p:txBody>
      </p:sp>
      <p:sp>
        <p:nvSpPr>
          <p:cNvPr id="5" name="Date Placeholder 4"/>
          <p:cNvSpPr>
            <a:spLocks noGrp="1"/>
          </p:cNvSpPr>
          <p:nvPr>
            <p:ph type="dt" idx="11"/>
          </p:nvPr>
        </p:nvSpPr>
        <p:spPr/>
        <p:txBody>
          <a:bodyPr/>
          <a:lstStyle/>
          <a:p>
            <a:r>
              <a:rPr lang="en-US" dirty="0"/>
              <a:t>APRIL 2016</a:t>
            </a:r>
          </a:p>
        </p:txBody>
      </p:sp>
      <p:sp>
        <p:nvSpPr>
          <p:cNvPr id="6" name="Footer Placeholder 5"/>
          <p:cNvSpPr>
            <a:spLocks noGrp="1"/>
          </p:cNvSpPr>
          <p:nvPr>
            <p:ph type="ftr" sz="quarter" idx="12"/>
          </p:nvPr>
        </p:nvSpPr>
        <p:spPr/>
        <p:txBody>
          <a:bodyPr/>
          <a:lstStyle/>
          <a:p>
            <a:r>
              <a:rPr lang="en-US" dirty="0"/>
              <a:t>Banner &amp; Witcoff, Ltd.</a:t>
            </a:r>
          </a:p>
        </p:txBody>
      </p:sp>
      <p:sp>
        <p:nvSpPr>
          <p:cNvPr id="7" name="Header Placeholder 6"/>
          <p:cNvSpPr>
            <a:spLocks noGrp="1"/>
          </p:cNvSpPr>
          <p:nvPr>
            <p:ph type="hdr" sz="quarter" idx="13"/>
          </p:nvPr>
        </p:nvSpPr>
        <p:spPr/>
        <p:txBody>
          <a:bodyPr/>
          <a:lstStyle/>
          <a:p>
            <a:r>
              <a:rPr lang="en-US" dirty="0"/>
              <a:t>PATENT OWNER STRATEGIES IN IPR PROCEEDINGS</a:t>
            </a:r>
          </a:p>
        </p:txBody>
      </p:sp>
    </p:spTree>
    <p:extLst>
      <p:ext uri="{BB962C8B-B14F-4D97-AF65-F5344CB8AC3E}">
        <p14:creationId xmlns:p14="http://schemas.microsoft.com/office/powerpoint/2010/main" val="36775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PATENT OWNER STRATEGIES IN IPR PROCEEDINGS</a:t>
            </a:r>
          </a:p>
        </p:txBody>
      </p:sp>
      <p:sp>
        <p:nvSpPr>
          <p:cNvPr id="5" name="Date Placeholder 4"/>
          <p:cNvSpPr>
            <a:spLocks noGrp="1"/>
          </p:cNvSpPr>
          <p:nvPr>
            <p:ph type="dt" idx="11"/>
          </p:nvPr>
        </p:nvSpPr>
        <p:spPr/>
        <p:txBody>
          <a:bodyPr/>
          <a:lstStyle/>
          <a:p>
            <a:r>
              <a:rPr lang="en-US" dirty="0"/>
              <a:t>APRIL 2016</a:t>
            </a:r>
          </a:p>
        </p:txBody>
      </p:sp>
      <p:sp>
        <p:nvSpPr>
          <p:cNvPr id="6" name="Footer Placeholder 5"/>
          <p:cNvSpPr>
            <a:spLocks noGrp="1"/>
          </p:cNvSpPr>
          <p:nvPr>
            <p:ph type="ftr" sz="quarter" idx="12"/>
          </p:nvPr>
        </p:nvSpPr>
        <p:spPr/>
        <p:txBody>
          <a:bodyPr/>
          <a:lstStyle/>
          <a:p>
            <a:r>
              <a:rPr lang="en-US" dirty="0"/>
              <a:t>Banner &amp; Witcoff, Ltd.</a:t>
            </a:r>
          </a:p>
        </p:txBody>
      </p:sp>
      <p:sp>
        <p:nvSpPr>
          <p:cNvPr id="7" name="Slide Number Placeholder 6"/>
          <p:cNvSpPr>
            <a:spLocks noGrp="1"/>
          </p:cNvSpPr>
          <p:nvPr>
            <p:ph type="sldNum" sz="quarter" idx="13"/>
          </p:nvPr>
        </p:nvSpPr>
        <p:spPr/>
        <p:txBody>
          <a:bodyPr/>
          <a:lstStyle/>
          <a:p>
            <a:fld id="{4B4E6626-F24B-8E49-A275-247763E237FF}" type="slidenum">
              <a:rPr lang="en-US" smtClean="0"/>
              <a:t>3</a:t>
            </a:fld>
            <a:endParaRPr lang="en-US" dirty="0"/>
          </a:p>
        </p:txBody>
      </p:sp>
    </p:spTree>
    <p:extLst>
      <p:ext uri="{BB962C8B-B14F-4D97-AF65-F5344CB8AC3E}">
        <p14:creationId xmlns:p14="http://schemas.microsoft.com/office/powerpoint/2010/main" val="356025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PATENT OWNER STRATEGIES IN IPR PROCEEDINGS</a:t>
            </a:r>
          </a:p>
        </p:txBody>
      </p:sp>
      <p:sp>
        <p:nvSpPr>
          <p:cNvPr id="5" name="Date Placeholder 4"/>
          <p:cNvSpPr>
            <a:spLocks noGrp="1"/>
          </p:cNvSpPr>
          <p:nvPr>
            <p:ph type="dt" idx="11"/>
          </p:nvPr>
        </p:nvSpPr>
        <p:spPr/>
        <p:txBody>
          <a:bodyPr/>
          <a:lstStyle/>
          <a:p>
            <a:r>
              <a:rPr lang="en-US" dirty="0"/>
              <a:t>APRIL 2016</a:t>
            </a:r>
          </a:p>
        </p:txBody>
      </p:sp>
      <p:sp>
        <p:nvSpPr>
          <p:cNvPr id="6" name="Footer Placeholder 5"/>
          <p:cNvSpPr>
            <a:spLocks noGrp="1"/>
          </p:cNvSpPr>
          <p:nvPr>
            <p:ph type="ftr" sz="quarter" idx="12"/>
          </p:nvPr>
        </p:nvSpPr>
        <p:spPr/>
        <p:txBody>
          <a:bodyPr/>
          <a:lstStyle/>
          <a:p>
            <a:r>
              <a:rPr lang="en-US" dirty="0"/>
              <a:t>Banner &amp; Witcoff, Ltd.</a:t>
            </a:r>
          </a:p>
        </p:txBody>
      </p:sp>
      <p:sp>
        <p:nvSpPr>
          <p:cNvPr id="7" name="Slide Number Placeholder 6"/>
          <p:cNvSpPr>
            <a:spLocks noGrp="1"/>
          </p:cNvSpPr>
          <p:nvPr>
            <p:ph type="sldNum" sz="quarter" idx="13"/>
          </p:nvPr>
        </p:nvSpPr>
        <p:spPr/>
        <p:txBody>
          <a:bodyPr/>
          <a:lstStyle/>
          <a:p>
            <a:fld id="{4B4E6626-F24B-8E49-A275-247763E237FF}" type="slidenum">
              <a:rPr lang="en-US" smtClean="0"/>
              <a:t>4</a:t>
            </a:fld>
            <a:endParaRPr lang="en-US" dirty="0"/>
          </a:p>
        </p:txBody>
      </p:sp>
    </p:spTree>
    <p:extLst>
      <p:ext uri="{BB962C8B-B14F-4D97-AF65-F5344CB8AC3E}">
        <p14:creationId xmlns:p14="http://schemas.microsoft.com/office/powerpoint/2010/main" val="356025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PATENT OWNER STRATEGIES IN IPR PROCEEDINGS</a:t>
            </a:r>
          </a:p>
        </p:txBody>
      </p:sp>
      <p:sp>
        <p:nvSpPr>
          <p:cNvPr id="5" name="Date Placeholder 4"/>
          <p:cNvSpPr>
            <a:spLocks noGrp="1"/>
          </p:cNvSpPr>
          <p:nvPr>
            <p:ph type="dt" idx="11"/>
          </p:nvPr>
        </p:nvSpPr>
        <p:spPr/>
        <p:txBody>
          <a:bodyPr/>
          <a:lstStyle/>
          <a:p>
            <a:r>
              <a:rPr lang="en-US" dirty="0"/>
              <a:t>APRIL 2016</a:t>
            </a:r>
          </a:p>
        </p:txBody>
      </p:sp>
      <p:sp>
        <p:nvSpPr>
          <p:cNvPr id="6" name="Footer Placeholder 5"/>
          <p:cNvSpPr>
            <a:spLocks noGrp="1"/>
          </p:cNvSpPr>
          <p:nvPr>
            <p:ph type="ftr" sz="quarter" idx="12"/>
          </p:nvPr>
        </p:nvSpPr>
        <p:spPr/>
        <p:txBody>
          <a:bodyPr/>
          <a:lstStyle/>
          <a:p>
            <a:r>
              <a:rPr lang="en-US" dirty="0"/>
              <a:t>Banner &amp; Witcoff, Ltd.</a:t>
            </a:r>
          </a:p>
        </p:txBody>
      </p:sp>
      <p:sp>
        <p:nvSpPr>
          <p:cNvPr id="7" name="Slide Number Placeholder 6"/>
          <p:cNvSpPr>
            <a:spLocks noGrp="1"/>
          </p:cNvSpPr>
          <p:nvPr>
            <p:ph type="sldNum" sz="quarter" idx="13"/>
          </p:nvPr>
        </p:nvSpPr>
        <p:spPr/>
        <p:txBody>
          <a:bodyPr/>
          <a:lstStyle/>
          <a:p>
            <a:fld id="{4B4E6626-F24B-8E49-A275-247763E237FF}" type="slidenum">
              <a:rPr lang="en-US" smtClean="0"/>
              <a:t>5</a:t>
            </a:fld>
            <a:endParaRPr lang="en-US" dirty="0"/>
          </a:p>
        </p:txBody>
      </p:sp>
    </p:spTree>
    <p:extLst>
      <p:ext uri="{BB962C8B-B14F-4D97-AF65-F5344CB8AC3E}">
        <p14:creationId xmlns:p14="http://schemas.microsoft.com/office/powerpoint/2010/main" val="489365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PATENT OWNER STRATEGIES IN IPR PROCEEDINGS</a:t>
            </a:r>
          </a:p>
        </p:txBody>
      </p:sp>
      <p:sp>
        <p:nvSpPr>
          <p:cNvPr id="5" name="Date Placeholder 4"/>
          <p:cNvSpPr>
            <a:spLocks noGrp="1"/>
          </p:cNvSpPr>
          <p:nvPr>
            <p:ph type="dt" idx="11"/>
          </p:nvPr>
        </p:nvSpPr>
        <p:spPr/>
        <p:txBody>
          <a:bodyPr/>
          <a:lstStyle/>
          <a:p>
            <a:r>
              <a:rPr lang="en-US" dirty="0"/>
              <a:t>APRIL 2016</a:t>
            </a:r>
          </a:p>
        </p:txBody>
      </p:sp>
      <p:sp>
        <p:nvSpPr>
          <p:cNvPr id="6" name="Footer Placeholder 5"/>
          <p:cNvSpPr>
            <a:spLocks noGrp="1"/>
          </p:cNvSpPr>
          <p:nvPr>
            <p:ph type="ftr" sz="quarter" idx="12"/>
          </p:nvPr>
        </p:nvSpPr>
        <p:spPr/>
        <p:txBody>
          <a:bodyPr/>
          <a:lstStyle/>
          <a:p>
            <a:r>
              <a:rPr lang="en-US" dirty="0"/>
              <a:t>Banner &amp; Witcoff, Ltd.</a:t>
            </a:r>
          </a:p>
        </p:txBody>
      </p:sp>
      <p:sp>
        <p:nvSpPr>
          <p:cNvPr id="7" name="Slide Number Placeholder 6"/>
          <p:cNvSpPr>
            <a:spLocks noGrp="1"/>
          </p:cNvSpPr>
          <p:nvPr>
            <p:ph type="sldNum" sz="quarter" idx="13"/>
          </p:nvPr>
        </p:nvSpPr>
        <p:spPr/>
        <p:txBody>
          <a:bodyPr/>
          <a:lstStyle/>
          <a:p>
            <a:fld id="{4B4E6626-F24B-8E49-A275-247763E237FF}" type="slidenum">
              <a:rPr lang="en-US" smtClean="0"/>
              <a:t>6</a:t>
            </a:fld>
            <a:endParaRPr lang="en-US" dirty="0"/>
          </a:p>
        </p:txBody>
      </p:sp>
    </p:spTree>
    <p:extLst>
      <p:ext uri="{BB962C8B-B14F-4D97-AF65-F5344CB8AC3E}">
        <p14:creationId xmlns:p14="http://schemas.microsoft.com/office/powerpoint/2010/main" val="12576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4E6626-F24B-8E49-A275-247763E237FF}" type="slidenum">
              <a:rPr lang="en-US" smtClean="0"/>
              <a:t>14</a:t>
            </a:fld>
            <a:endParaRPr lang="en-US" dirty="0"/>
          </a:p>
        </p:txBody>
      </p:sp>
      <p:sp>
        <p:nvSpPr>
          <p:cNvPr id="5" name="Date Placeholder 4"/>
          <p:cNvSpPr>
            <a:spLocks noGrp="1"/>
          </p:cNvSpPr>
          <p:nvPr>
            <p:ph type="dt" idx="11"/>
          </p:nvPr>
        </p:nvSpPr>
        <p:spPr/>
        <p:txBody>
          <a:bodyPr/>
          <a:lstStyle/>
          <a:p>
            <a:r>
              <a:rPr lang="en-US" dirty="0"/>
              <a:t>APRIL 2016</a:t>
            </a:r>
          </a:p>
        </p:txBody>
      </p:sp>
      <p:sp>
        <p:nvSpPr>
          <p:cNvPr id="6" name="Footer Placeholder 5"/>
          <p:cNvSpPr>
            <a:spLocks noGrp="1"/>
          </p:cNvSpPr>
          <p:nvPr>
            <p:ph type="ftr" sz="quarter" idx="12"/>
          </p:nvPr>
        </p:nvSpPr>
        <p:spPr/>
        <p:txBody>
          <a:bodyPr/>
          <a:lstStyle/>
          <a:p>
            <a:r>
              <a:rPr lang="en-US" dirty="0"/>
              <a:t>Banner &amp; Witcoff, Ltd.</a:t>
            </a:r>
          </a:p>
        </p:txBody>
      </p:sp>
      <p:sp>
        <p:nvSpPr>
          <p:cNvPr id="7" name="Header Placeholder 6"/>
          <p:cNvSpPr>
            <a:spLocks noGrp="1"/>
          </p:cNvSpPr>
          <p:nvPr>
            <p:ph type="hdr" sz="quarter" idx="13"/>
          </p:nvPr>
        </p:nvSpPr>
        <p:spPr/>
        <p:txBody>
          <a:bodyPr/>
          <a:lstStyle/>
          <a:p>
            <a:r>
              <a:rPr lang="en-US" dirty="0"/>
              <a:t>PATENT OWNER STRATEGIES IN IPR PROCEEDINGS</a:t>
            </a:r>
          </a:p>
        </p:txBody>
      </p:sp>
    </p:spTree>
    <p:extLst>
      <p:ext uri="{BB962C8B-B14F-4D97-AF65-F5344CB8AC3E}">
        <p14:creationId xmlns:p14="http://schemas.microsoft.com/office/powerpoint/2010/main" val="367750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3D79"/>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5352" y="191466"/>
            <a:ext cx="3757047" cy="50381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47636" y="0"/>
            <a:ext cx="1496364" cy="878681"/>
          </a:xfrm>
          <a:prstGeom prst="rect">
            <a:avLst/>
          </a:prstGeom>
        </p:spPr>
      </p:pic>
    </p:spTree>
    <p:extLst>
      <p:ext uri="{BB962C8B-B14F-4D97-AF65-F5344CB8AC3E}">
        <p14:creationId xmlns:p14="http://schemas.microsoft.com/office/powerpoint/2010/main" val="363732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371600"/>
            <a:ext cx="8229600" cy="4343401"/>
          </a:xfrm>
        </p:spPr>
        <p:txBody>
          <a:bodyPr/>
          <a:lstStyle>
            <a:lvl1pPr>
              <a:defRPr>
                <a:solidFill>
                  <a:srgbClr val="003D79"/>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r>
              <a:rPr lang="en-US" dirty="0"/>
              <a:t> Page </a:t>
            </a:r>
            <a:fld id="{CDD328FC-D7DF-4D4B-A33E-5547CB14CAFF}"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5352" y="6170785"/>
            <a:ext cx="3757047" cy="50381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95236" y="5979319"/>
            <a:ext cx="1648764" cy="878681"/>
          </a:xfrm>
          <a:prstGeom prst="rect">
            <a:avLst/>
          </a:prstGeom>
          <a:ln>
            <a:solidFill>
              <a:schemeClr val="tx2">
                <a:lumMod val="75000"/>
              </a:schemeClr>
            </a:solidFill>
          </a:ln>
        </p:spPr>
      </p:pic>
    </p:spTree>
    <p:extLst>
      <p:ext uri="{BB962C8B-B14F-4D97-AF65-F5344CB8AC3E}">
        <p14:creationId xmlns:p14="http://schemas.microsoft.com/office/powerpoint/2010/main" val="3113426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0333" y="5979319"/>
            <a:ext cx="9154333" cy="878681"/>
          </a:xfrm>
          <a:prstGeom prst="rect">
            <a:avLst/>
          </a:prstGeom>
          <a:solidFill>
            <a:srgbClr val="D6D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14" name="Rectangle 13"/>
          <p:cNvSpPr/>
          <p:nvPr userDrawn="1"/>
        </p:nvSpPr>
        <p:spPr>
          <a:xfrm>
            <a:off x="-10331" y="0"/>
            <a:ext cx="9154332" cy="878681"/>
          </a:xfrm>
          <a:prstGeom prst="rect">
            <a:avLst/>
          </a:prstGeom>
          <a:solidFill>
            <a:srgbClr val="D6D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2" name="Title Placeholder 1"/>
          <p:cNvSpPr>
            <a:spLocks noGrp="1"/>
          </p:cNvSpPr>
          <p:nvPr userDrawn="1">
            <p:ph type="title"/>
          </p:nvPr>
        </p:nvSpPr>
        <p:spPr>
          <a:xfrm>
            <a:off x="457200" y="133712"/>
            <a:ext cx="8229600" cy="7806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userDrawn="1">
            <p:ph type="body" idx="1"/>
          </p:nvPr>
        </p:nvSpPr>
        <p:spPr>
          <a:xfrm>
            <a:off x="457200" y="1371601"/>
            <a:ext cx="82296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userDrawn="1">
            <p:ph type="ftr" sz="quarter" idx="3"/>
          </p:nvPr>
        </p:nvSpPr>
        <p:spPr>
          <a:xfrm>
            <a:off x="4724400" y="6065004"/>
            <a:ext cx="2667000" cy="570855"/>
          </a:xfrm>
          <a:prstGeom prst="rect">
            <a:avLst/>
          </a:prstGeom>
        </p:spPr>
        <p:txBody>
          <a:bodyPr vert="horz" lIns="91440" tIns="45720" rIns="91440" bIns="45720" rtlCol="0" anchor="t" anchorCtr="0"/>
          <a:lstStyle>
            <a:lvl1pPr algn="r">
              <a:defRPr sz="1200">
                <a:solidFill>
                  <a:srgbClr val="003D79"/>
                </a:solidFill>
              </a:defRPr>
            </a:lvl1pPr>
          </a:lstStyle>
          <a:p>
            <a:endParaRPr lang="en-US" dirty="0"/>
          </a:p>
        </p:txBody>
      </p:sp>
      <p:sp>
        <p:nvSpPr>
          <p:cNvPr id="6" name="Slide Number Placeholder 5"/>
          <p:cNvSpPr>
            <a:spLocks noGrp="1"/>
          </p:cNvSpPr>
          <p:nvPr userDrawn="1">
            <p:ph type="sldNum" sz="quarter" idx="4"/>
          </p:nvPr>
        </p:nvSpPr>
        <p:spPr>
          <a:xfrm>
            <a:off x="6553200" y="6507996"/>
            <a:ext cx="838200" cy="244475"/>
          </a:xfrm>
          <a:prstGeom prst="rect">
            <a:avLst/>
          </a:prstGeom>
        </p:spPr>
        <p:txBody>
          <a:bodyPr vert="horz" lIns="91440" tIns="45720" rIns="91440" bIns="45720" rtlCol="0" anchor="ctr"/>
          <a:lstStyle>
            <a:lvl1pPr algn="r">
              <a:defRPr sz="1200">
                <a:solidFill>
                  <a:schemeClr val="tx1"/>
                </a:solidFill>
              </a:defRPr>
            </a:lvl1pPr>
          </a:lstStyle>
          <a:p>
            <a:r>
              <a:rPr lang="en-US" dirty="0"/>
              <a:t>Page </a:t>
            </a:r>
            <a:fld id="{AE009E89-FD0B-49B4-A188-DF7311E7B63F}" type="slidenum">
              <a:rPr lang="en-US" smtClean="0"/>
              <a:pPr/>
              <a:t>‹#›</a:t>
            </a:fld>
            <a:endParaRPr lang="en-US" dirty="0"/>
          </a:p>
        </p:txBody>
      </p:sp>
    </p:spTree>
    <p:extLst>
      <p:ext uri="{BB962C8B-B14F-4D97-AF65-F5344CB8AC3E}">
        <p14:creationId xmlns:p14="http://schemas.microsoft.com/office/powerpoint/2010/main" val="2279671771"/>
      </p:ext>
    </p:extLst>
  </p:cSld>
  <p:clrMap bg1="lt1" tx1="dk1" bg2="lt2" tx2="dk2" accent1="accent1" accent2="accent2" accent3="accent3" accent4="accent4" accent5="accent5" accent6="accent6" hlink="hlink" folHlink="folHlink"/>
  <p:sldLayoutIdLst>
    <p:sldLayoutId id="2147484155" r:id="rId1"/>
    <p:sldLayoutId id="2147484156" r:id="rId2"/>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pburns@gbc.law"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5655" y="1280678"/>
            <a:ext cx="8412018" cy="2284557"/>
          </a:xfrm>
        </p:spPr>
        <p:txBody>
          <a:bodyPr>
            <a:normAutofit fontScale="90000"/>
          </a:bodyPr>
          <a:lstStyle/>
          <a:p>
            <a:r>
              <a:rPr lang="en-US" sz="3200" b="1" dirty="0"/>
              <a:t/>
            </a:r>
            <a:br>
              <a:rPr lang="en-US" sz="3200" b="1" dirty="0"/>
            </a:br>
            <a:r>
              <a:rPr lang="en-US" sz="3200" b="1" dirty="0"/>
              <a:t/>
            </a:r>
            <a:br>
              <a:rPr lang="en-US" sz="3200" b="1" dirty="0"/>
            </a:br>
            <a:r>
              <a:rPr lang="en-US" sz="3600" b="1" dirty="0">
                <a:solidFill>
                  <a:schemeClr val="accent1">
                    <a:lumMod val="75000"/>
                  </a:schemeClr>
                </a:solidFill>
              </a:rPr>
              <a:t>JANUARY 4, 2019 USPTO GUIDELINES ON COMPUTER-IMPLEMENTED FUNCTIONAL </a:t>
            </a:r>
            <a:br>
              <a:rPr lang="en-US" sz="3600" b="1" dirty="0">
                <a:solidFill>
                  <a:schemeClr val="accent1">
                    <a:lumMod val="75000"/>
                  </a:schemeClr>
                </a:solidFill>
              </a:rPr>
            </a:br>
            <a:r>
              <a:rPr lang="en-US" sz="3600" b="1" dirty="0">
                <a:solidFill>
                  <a:schemeClr val="accent1">
                    <a:lumMod val="75000"/>
                  </a:schemeClr>
                </a:solidFill>
              </a:rPr>
              <a:t>CLAIM LIMITATIONS FOR COMPLIANCE WITH SECTION 112:  HOW MUCH IS ENOUGH?</a:t>
            </a:r>
            <a:r>
              <a:rPr lang="en-US" b="1" dirty="0"/>
              <a:t/>
            </a:r>
            <a:br>
              <a:rPr lang="en-US" b="1" dirty="0"/>
            </a:br>
            <a:endParaRPr lang="en-US" sz="3200" b="1" dirty="0"/>
          </a:p>
        </p:txBody>
      </p:sp>
      <p:sp>
        <p:nvSpPr>
          <p:cNvPr id="3" name="Subtitle 2"/>
          <p:cNvSpPr>
            <a:spLocks noGrp="1"/>
          </p:cNvSpPr>
          <p:nvPr>
            <p:ph type="subTitle" idx="1"/>
          </p:nvPr>
        </p:nvSpPr>
        <p:spPr>
          <a:xfrm>
            <a:off x="110835" y="3886200"/>
            <a:ext cx="8894619" cy="2108200"/>
          </a:xfrm>
        </p:spPr>
        <p:txBody>
          <a:bodyPr>
            <a:normAutofit fontScale="92500" lnSpcReduction="20000"/>
          </a:bodyPr>
          <a:lstStyle/>
          <a:p>
            <a:r>
              <a:rPr lang="en-US" sz="2400" dirty="0" smtClean="0">
                <a:solidFill>
                  <a:schemeClr val="accent1">
                    <a:lumMod val="75000"/>
                  </a:schemeClr>
                </a:solidFill>
              </a:rPr>
              <a:t>Presented by</a:t>
            </a:r>
            <a:endParaRPr lang="en-US" sz="2400" dirty="0">
              <a:solidFill>
                <a:schemeClr val="accent1">
                  <a:lumMod val="75000"/>
                </a:schemeClr>
              </a:solidFill>
            </a:endParaRPr>
          </a:p>
          <a:p>
            <a:r>
              <a:rPr lang="en-US" sz="2200" dirty="0">
                <a:solidFill>
                  <a:schemeClr val="accent1">
                    <a:lumMod val="75000"/>
                  </a:schemeClr>
                </a:solidFill>
              </a:rPr>
              <a:t>Patrick G. </a:t>
            </a:r>
            <a:r>
              <a:rPr lang="en-US" sz="2200" dirty="0" smtClean="0">
                <a:solidFill>
                  <a:schemeClr val="accent1">
                    <a:lumMod val="75000"/>
                  </a:schemeClr>
                </a:solidFill>
              </a:rPr>
              <a:t>Burns</a:t>
            </a:r>
          </a:p>
          <a:p>
            <a:r>
              <a:rPr lang="en-US" sz="1800" dirty="0" smtClean="0">
                <a:solidFill>
                  <a:schemeClr val="accent1">
                    <a:lumMod val="75000"/>
                  </a:schemeClr>
                </a:solidFill>
              </a:rPr>
              <a:t>Delegate </a:t>
            </a:r>
            <a:r>
              <a:rPr lang="en-US" sz="1800" dirty="0">
                <a:solidFill>
                  <a:schemeClr val="accent1">
                    <a:lumMod val="75000"/>
                  </a:schemeClr>
                </a:solidFill>
              </a:rPr>
              <a:t>For The Intellectual Property Law Association of Chicago (IPLAC</a:t>
            </a:r>
            <a:r>
              <a:rPr lang="en-US" sz="1800" dirty="0" smtClean="0">
                <a:solidFill>
                  <a:schemeClr val="accent1">
                    <a:lumMod val="75000"/>
                  </a:schemeClr>
                </a:solidFill>
              </a:rPr>
              <a:t>)</a:t>
            </a:r>
          </a:p>
          <a:p>
            <a:r>
              <a:rPr lang="en-US" sz="1800" dirty="0" smtClean="0">
                <a:solidFill>
                  <a:schemeClr val="accent1">
                    <a:lumMod val="75000"/>
                  </a:schemeClr>
                </a:solidFill>
              </a:rPr>
              <a:t>_____</a:t>
            </a:r>
          </a:p>
          <a:p>
            <a:r>
              <a:rPr lang="en-US" sz="2200" dirty="0" smtClean="0">
                <a:solidFill>
                  <a:schemeClr val="accent1">
                    <a:lumMod val="75000"/>
                  </a:schemeClr>
                </a:solidFill>
              </a:rPr>
              <a:t>JPAA – March 2019</a:t>
            </a:r>
            <a:endParaRPr lang="en-US" sz="2200" dirty="0">
              <a:solidFill>
                <a:schemeClr val="accent1">
                  <a:lumMod val="75000"/>
                </a:schemeClr>
              </a:solidFill>
            </a:endParaRPr>
          </a:p>
          <a:p>
            <a:endParaRPr lang="en-US" sz="2200" dirty="0">
              <a:solidFill>
                <a:schemeClr val="accent1">
                  <a:lumMod val="75000"/>
                </a:schemeClr>
              </a:solidFill>
            </a:endParaRPr>
          </a:p>
          <a:p>
            <a:r>
              <a:rPr lang="en-US" sz="1000" dirty="0" smtClean="0"/>
              <a:t>Copyright </a:t>
            </a:r>
            <a:r>
              <a:rPr lang="en-US" sz="1000" dirty="0"/>
              <a:t>Greer Burns &amp; Crain, Ltd. </a:t>
            </a:r>
            <a:r>
              <a:rPr lang="en-US" sz="1000" dirty="0" smtClean="0"/>
              <a:t>2019©</a:t>
            </a:r>
            <a:endParaRPr lang="en-US" sz="1000" dirty="0">
              <a:solidFill>
                <a:schemeClr val="accent1">
                  <a:lumMod val="75000"/>
                </a:schemeClr>
              </a:solidFill>
            </a:endParaRPr>
          </a:p>
          <a:p>
            <a:endParaRPr lang="en-US" sz="2800" dirty="0">
              <a:solidFill>
                <a:schemeClr val="tx1">
                  <a:lumMod val="65000"/>
                  <a:lumOff val="35000"/>
                </a:schemeClr>
              </a:solidFill>
            </a:endParaRPr>
          </a:p>
        </p:txBody>
      </p:sp>
    </p:spTree>
    <p:extLst>
      <p:ext uri="{BB962C8B-B14F-4D97-AF65-F5344CB8AC3E}">
        <p14:creationId xmlns:p14="http://schemas.microsoft.com/office/powerpoint/2010/main" val="3311177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1420AFD-300D-4090-A5D9-266E2EC96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0000">
            <a:off x="5438434" y="1064469"/>
            <a:ext cx="3085911" cy="4714433"/>
          </a:xfrm>
          <a:prstGeom prst="rect">
            <a:avLst/>
          </a:prstGeom>
        </p:spPr>
      </p:pic>
      <p:sp>
        <p:nvSpPr>
          <p:cNvPr id="15" name="Title 5"/>
          <p:cNvSpPr>
            <a:spLocks noGrp="1"/>
          </p:cNvSpPr>
          <p:nvPr/>
        </p:nvSpPr>
        <p:spPr>
          <a:xfrm>
            <a:off x="170122" y="1499989"/>
            <a:ext cx="5295014" cy="4199062"/>
          </a:xfrm>
          <a:prstGeom prst="rect">
            <a:avLst/>
          </a:prstGeom>
        </p:spPr>
        <p:txBody>
          <a:bodyPr vert="horz" lIns="91440" tIns="45720" rIns="91440" bIns="45720" rtlCol="0">
            <a:normAutofit lnSpcReduction="10000"/>
          </a:bodyPr>
          <a:lstStyle/>
          <a:p>
            <a:r>
              <a:rPr lang="en-US" sz="1200" dirty="0">
                <a:solidFill>
                  <a:srgbClr val="003D79"/>
                </a:solidFill>
              </a:rPr>
              <a:t>U.S. Patent No. 5,875,435:  automated accounting system allowing a business or individual to connect to the computers of others for transfer of financial information</a:t>
            </a:r>
          </a:p>
          <a:p>
            <a:endParaRPr lang="en-US" sz="800" dirty="0">
              <a:solidFill>
                <a:srgbClr val="003D79"/>
              </a:solidFill>
            </a:endParaRPr>
          </a:p>
          <a:p>
            <a:r>
              <a:rPr lang="en-US" sz="1200" dirty="0">
                <a:solidFill>
                  <a:srgbClr val="003D79"/>
                </a:solidFill>
              </a:rPr>
              <a:t>Claim 12:  “</a:t>
            </a:r>
            <a:r>
              <a:rPr lang="en-US" sz="1200" i="1" dirty="0">
                <a:solidFill>
                  <a:srgbClr val="003D79"/>
                </a:solidFill>
              </a:rPr>
              <a:t>means for providing access to said file of said financial accounting computer for said first entity and/or agents of said first entity so that said first entity and/or said agent can perform one or more activities selected from the group consisting of entering, deleting, reviewing, adjusting and processing said data inputs”</a:t>
            </a:r>
          </a:p>
          <a:p>
            <a:endParaRPr lang="en-US" sz="900" i="1" dirty="0">
              <a:solidFill>
                <a:srgbClr val="003D79"/>
              </a:solidFill>
            </a:endParaRPr>
          </a:p>
          <a:p>
            <a:r>
              <a:rPr lang="en-US" sz="1200" i="1" dirty="0">
                <a:solidFill>
                  <a:srgbClr val="003D79"/>
                </a:solidFill>
              </a:rPr>
              <a:t>    </a:t>
            </a:r>
            <a:r>
              <a:rPr lang="en-US" sz="1200" dirty="0">
                <a:solidFill>
                  <a:srgbClr val="003D79"/>
                </a:solidFill>
              </a:rPr>
              <a:t>Means for providing access to the file – sufficient algorithmic structure</a:t>
            </a:r>
          </a:p>
          <a:p>
            <a:endParaRPr lang="en-US" sz="900" i="1" dirty="0">
              <a:solidFill>
                <a:srgbClr val="003D79"/>
              </a:solidFill>
            </a:endParaRPr>
          </a:p>
          <a:p>
            <a:r>
              <a:rPr lang="en-US" sz="1200" i="1" dirty="0">
                <a:solidFill>
                  <a:srgbClr val="003D79"/>
                </a:solidFill>
              </a:rPr>
              <a:t>    </a:t>
            </a:r>
            <a:r>
              <a:rPr lang="en-US" sz="1200" dirty="0">
                <a:solidFill>
                  <a:srgbClr val="003D79"/>
                </a:solidFill>
              </a:rPr>
              <a:t>Means for enabling performance of specified operations – insufficient</a:t>
            </a:r>
          </a:p>
          <a:p>
            <a:endParaRPr lang="en-US" sz="900" dirty="0">
              <a:solidFill>
                <a:srgbClr val="003D79"/>
              </a:solidFill>
            </a:endParaRPr>
          </a:p>
          <a:p>
            <a:r>
              <a:rPr lang="en-US" sz="1200" dirty="0">
                <a:solidFill>
                  <a:srgbClr val="003D79"/>
                </a:solidFill>
              </a:rPr>
              <a:t>Specification:  “</a:t>
            </a:r>
            <a:r>
              <a:rPr lang="en-US" sz="1200" i="1" dirty="0">
                <a:solidFill>
                  <a:srgbClr val="003D79"/>
                </a:solidFill>
              </a:rPr>
              <a:t>line 27 leads to box 32 where passcodes are issued to approved interactive account user(s) and agent(s) . . . This access to the master ledger . . . allows the agents to perform activities selected from the group consisting of entering, deleting, reviewing, adjusting and processing data inputs in the master ledger . . . Line 41 then leads to box 44 where the access to the data inputs in the master ledger is set forth.  This access can be provided to interactive users and agents of the first entity.  At this box 44, change orders, recording instruction adjustments, manual transactions and the like can be entered.” </a:t>
            </a:r>
            <a:r>
              <a:rPr lang="en-US" sz="1200" dirty="0">
                <a:solidFill>
                  <a:srgbClr val="003D79"/>
                </a:solidFill>
              </a:rPr>
              <a:t>[col. 4, ll. 47-49, 53-57; col. 6, ll. 16-20]</a:t>
            </a:r>
          </a:p>
          <a:p>
            <a:endParaRPr lang="en-US" sz="1200" dirty="0">
              <a:solidFill>
                <a:srgbClr val="003D79"/>
              </a:solidFill>
            </a:endParaRPr>
          </a:p>
          <a:p>
            <a:r>
              <a:rPr lang="en-US" sz="1200" dirty="0">
                <a:solidFill>
                  <a:srgbClr val="003D79"/>
                </a:solidFill>
              </a:rPr>
              <a:t>Held: lack of sufficient algorithmic structure disclosed to enable a user to perform the functions described and represented in box 44</a:t>
            </a:r>
          </a:p>
          <a:p>
            <a:pPr marL="342900" marR="0" lvl="0" indent="-342900">
              <a:spcBef>
                <a:spcPts val="0"/>
              </a:spcBef>
              <a:spcAft>
                <a:spcPts val="0"/>
              </a:spcAft>
              <a:buFont typeface="Arial" panose="020B0604020202020204" pitchFamily="34" charset="0"/>
              <a:buChar char="•"/>
              <a:tabLst>
                <a:tab pos="457200" algn="l"/>
              </a:tabLst>
            </a:pPr>
            <a:endParaRPr lang="en-US" sz="700" dirty="0">
              <a:solidFill>
                <a:srgbClr val="003D7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itle 3">
            <a:extLst>
              <a:ext uri="{FF2B5EF4-FFF2-40B4-BE49-F238E27FC236}">
                <a16:creationId xmlns:a16="http://schemas.microsoft.com/office/drawing/2014/main" id="{97E1FFA9-D0F7-4042-AE69-60F1F164F115}"/>
              </a:ext>
            </a:extLst>
          </p:cNvPr>
          <p:cNvSpPr>
            <a:spLocks noGrp="1"/>
          </p:cNvSpPr>
          <p:nvPr>
            <p:ph type="title"/>
          </p:nvPr>
        </p:nvSpPr>
        <p:spPr>
          <a:xfrm>
            <a:off x="295564" y="308982"/>
            <a:ext cx="8654472" cy="407669"/>
          </a:xfrm>
        </p:spPr>
        <p:txBody>
          <a:bodyPr>
            <a:noAutofit/>
          </a:bodyPr>
          <a:lstStyle/>
          <a:p>
            <a:r>
              <a:rPr lang="en-US" sz="2400" i="1" dirty="0">
                <a:solidFill>
                  <a:srgbClr val="003D79"/>
                </a:solidFill>
              </a:rPr>
              <a:t>Noah Sys. Inc. v. Intuit Inc</a:t>
            </a:r>
            <a:r>
              <a:rPr lang="en-US" sz="2400" i="1" dirty="0" smtClean="0">
                <a:solidFill>
                  <a:srgbClr val="003D79"/>
                </a:solidFill>
              </a:rPr>
              <a:t>.</a:t>
            </a:r>
            <a:r>
              <a:rPr lang="en-US" sz="2400" dirty="0" smtClean="0">
                <a:solidFill>
                  <a:srgbClr val="003D79"/>
                </a:solidFill>
              </a:rPr>
              <a:t>, 675 </a:t>
            </a:r>
            <a:r>
              <a:rPr lang="en-US" sz="2400" dirty="0">
                <a:solidFill>
                  <a:srgbClr val="003D79"/>
                </a:solidFill>
              </a:rPr>
              <a:t>F.3d 1302 (Fed. Cir. 2012</a:t>
            </a:r>
            <a:r>
              <a:rPr lang="en-US" sz="2400" dirty="0" smtClean="0">
                <a:solidFill>
                  <a:srgbClr val="003D79"/>
                </a:solidFill>
              </a:rPr>
              <a:t>)</a:t>
            </a:r>
            <a:r>
              <a:rPr lang="en-US" sz="2400" i="1" dirty="0">
                <a:solidFill>
                  <a:srgbClr val="003D79"/>
                </a:solidFill>
              </a:rPr>
              <a:t/>
            </a:r>
            <a:br>
              <a:rPr lang="en-US" sz="2400" i="1" dirty="0">
                <a:solidFill>
                  <a:srgbClr val="003D79"/>
                </a:solidFill>
              </a:rPr>
            </a:br>
            <a:endParaRPr lang="en-US" sz="2400" i="1" dirty="0">
              <a:solidFill>
                <a:srgbClr val="003D79"/>
              </a:solidFill>
            </a:endParaRPr>
          </a:p>
        </p:txBody>
      </p:sp>
      <p:sp>
        <p:nvSpPr>
          <p:cNvPr id="5" name="Title 3">
            <a:extLst>
              <a:ext uri="{FF2B5EF4-FFF2-40B4-BE49-F238E27FC236}">
                <a16:creationId xmlns:a16="http://schemas.microsoft.com/office/drawing/2014/main" id="{A836D09F-0990-45AD-9CF0-70177B6E21E1}"/>
              </a:ext>
            </a:extLst>
          </p:cNvPr>
          <p:cNvSpPr txBox="1">
            <a:spLocks/>
          </p:cNvSpPr>
          <p:nvPr/>
        </p:nvSpPr>
        <p:spPr>
          <a:xfrm>
            <a:off x="3146482" y="851542"/>
            <a:ext cx="2907953" cy="566053"/>
          </a:xfrm>
          <a:prstGeom prst="rect">
            <a:avLst/>
          </a:prstGeom>
        </p:spPr>
        <p:txBody>
          <a:bodyPr vert="horz" lIns="91440" tIns="45720" rIns="91440" bIns="45720" rtlCol="0">
            <a:normAutofit/>
          </a:bodyPr>
          <a:lstStyle>
            <a:defPPr>
              <a:defRPr lang="en-US"/>
            </a:defPPr>
            <a:lvl1pPr marL="342900" marR="0" lvl="0" indent="-342900">
              <a:spcBef>
                <a:spcPts val="0"/>
              </a:spcBef>
              <a:spcAft>
                <a:spcPts val="0"/>
              </a:spcAft>
              <a:buFont typeface="Arial" panose="020B0604020202020204" pitchFamily="34" charset="0"/>
              <a:buChar char="•"/>
              <a:tabLst>
                <a:tab pos="457200" algn="l"/>
              </a:tabLst>
              <a:defRPr sz="2400">
                <a:solidFill>
                  <a:srgbClr val="003D79"/>
                </a:solidFill>
                <a:latin typeface="Calibri" panose="020F0502020204030204" pitchFamily="34" charset="0"/>
                <a:ea typeface="Times New Roman" panose="02020603050405020304" pitchFamily="18" charset="0"/>
                <a:cs typeface="Times New Roman" panose="02020603050405020304" pitchFamily="18" charset="0"/>
              </a:defRPr>
            </a:lvl1pPr>
          </a:lstStyle>
          <a:p>
            <a:pPr marL="0" indent="0">
              <a:buNone/>
            </a:pPr>
            <a:r>
              <a:rPr lang="en-US" sz="2000" dirty="0"/>
              <a:t>Enough  / Not Enough</a:t>
            </a:r>
          </a:p>
        </p:txBody>
      </p:sp>
      <p:sp>
        <p:nvSpPr>
          <p:cNvPr id="6" name="Rectangle 5">
            <a:extLst>
              <a:ext uri="{FF2B5EF4-FFF2-40B4-BE49-F238E27FC236}">
                <a16:creationId xmlns:a16="http://schemas.microsoft.com/office/drawing/2014/main" id="{E59132FC-081C-447B-A6AE-3EEAD6051FDB}"/>
              </a:ext>
            </a:extLst>
          </p:cNvPr>
          <p:cNvSpPr/>
          <p:nvPr/>
        </p:nvSpPr>
        <p:spPr>
          <a:xfrm>
            <a:off x="4252305" y="907732"/>
            <a:ext cx="1303368" cy="318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lumMod val="75000"/>
                </a:schemeClr>
              </a:solidFill>
            </a:endParaRPr>
          </a:p>
        </p:txBody>
      </p:sp>
      <p:sp>
        <p:nvSpPr>
          <p:cNvPr id="2" name="Arrow: Right 1">
            <a:extLst>
              <a:ext uri="{FF2B5EF4-FFF2-40B4-BE49-F238E27FC236}">
                <a16:creationId xmlns:a16="http://schemas.microsoft.com/office/drawing/2014/main" id="{B0395AE8-9280-4D0D-BDFE-6D6D5D99ECE5}"/>
              </a:ext>
            </a:extLst>
          </p:cNvPr>
          <p:cNvSpPr/>
          <p:nvPr/>
        </p:nvSpPr>
        <p:spPr>
          <a:xfrm flipH="1">
            <a:off x="8470565" y="2895300"/>
            <a:ext cx="287079" cy="17012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8D41D501-BD3D-416C-AF7B-00B9F63EA41B}"/>
              </a:ext>
            </a:extLst>
          </p:cNvPr>
          <p:cNvSpPr/>
          <p:nvPr/>
        </p:nvSpPr>
        <p:spPr>
          <a:xfrm flipH="1">
            <a:off x="8481418" y="3993997"/>
            <a:ext cx="287079" cy="17012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E576DB5D-B6E5-4D83-BC46-0EA88B66F3B1}"/>
              </a:ext>
            </a:extLst>
          </p:cNvPr>
          <p:cNvSpPr/>
          <p:nvPr/>
        </p:nvSpPr>
        <p:spPr>
          <a:xfrm flipH="1">
            <a:off x="8481418" y="3607981"/>
            <a:ext cx="287079" cy="17012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r>
              <a:rPr lang="en-US" smtClean="0"/>
              <a:t> Page </a:t>
            </a:r>
            <a:fld id="{CDD328FC-D7DF-4D4B-A33E-5547CB14CAFF}" type="slidenum">
              <a:rPr lang="en-US" smtClean="0"/>
              <a:pPr/>
              <a:t>10</a:t>
            </a:fld>
            <a:endParaRPr lang="en-US" dirty="0"/>
          </a:p>
        </p:txBody>
      </p:sp>
    </p:spTree>
    <p:extLst>
      <p:ext uri="{BB962C8B-B14F-4D97-AF65-F5344CB8AC3E}">
        <p14:creationId xmlns:p14="http://schemas.microsoft.com/office/powerpoint/2010/main" val="370384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a:spLocks noGrp="1"/>
          </p:cNvSpPr>
          <p:nvPr/>
        </p:nvSpPr>
        <p:spPr>
          <a:xfrm>
            <a:off x="308292" y="1417595"/>
            <a:ext cx="4720907" cy="4302719"/>
          </a:xfrm>
          <a:prstGeom prst="rect">
            <a:avLst/>
          </a:prstGeom>
        </p:spPr>
        <p:txBody>
          <a:bodyPr vert="horz" lIns="91440" tIns="45720" rIns="91440" bIns="45720" rtlCol="0">
            <a:normAutofit fontScale="70000" lnSpcReduction="20000"/>
          </a:bodyPr>
          <a:lstStyle/>
          <a:p>
            <a:r>
              <a:rPr lang="en-US" sz="2000" dirty="0">
                <a:solidFill>
                  <a:srgbClr val="003D79"/>
                </a:solidFill>
              </a:rPr>
              <a:t>U.S. Patent No. 6,313,749:  a sleepiness monitor for a vehicle driver</a:t>
            </a:r>
          </a:p>
          <a:p>
            <a:endParaRPr lang="en-US" sz="1200" dirty="0">
              <a:solidFill>
                <a:srgbClr val="003D79"/>
              </a:solidFill>
            </a:endParaRPr>
          </a:p>
          <a:p>
            <a:r>
              <a:rPr lang="en-US" sz="2000" dirty="0">
                <a:solidFill>
                  <a:srgbClr val="003D79"/>
                </a:solidFill>
              </a:rPr>
              <a:t>Claim 1:  “</a:t>
            </a:r>
            <a:r>
              <a:rPr lang="en-US" sz="2000" i="1" dirty="0">
                <a:solidFill>
                  <a:srgbClr val="003D79"/>
                </a:solidFill>
              </a:rPr>
              <a:t>computational means for weighting the operational model according to time of day in relation to the driver or operator circadian rhythm pattern(s) and for deriving from the weighted model, driver or operator sleepiness condition and producing an output thereby”</a:t>
            </a:r>
          </a:p>
          <a:p>
            <a:endParaRPr lang="en-US" sz="1100" dirty="0">
              <a:solidFill>
                <a:srgbClr val="003D79"/>
              </a:solidFill>
            </a:endParaRPr>
          </a:p>
          <a:p>
            <a:r>
              <a:rPr lang="en-US" sz="2000" dirty="0">
                <a:solidFill>
                  <a:srgbClr val="003D79"/>
                </a:solidFill>
              </a:rPr>
              <a:t>Specification:  </a:t>
            </a:r>
          </a:p>
          <a:p>
            <a:r>
              <a:rPr lang="en-US" sz="2000" dirty="0">
                <a:solidFill>
                  <a:srgbClr val="003D79"/>
                </a:solidFill>
              </a:rPr>
              <a:t>“</a:t>
            </a:r>
            <a:r>
              <a:rPr lang="en-US" sz="2000" i="1" dirty="0">
                <a:solidFill>
                  <a:srgbClr val="003D79"/>
                </a:solidFill>
              </a:rPr>
              <a:t>[A] monitor taking account of circadian and sleep parameters of an individual vehicle driver, and/or generic or universal human physiological factors, applicable to a whole class or category of drivers, is integrated with ‘real-time’ </a:t>
            </a:r>
            <a:r>
              <a:rPr lang="en-US" sz="2000" i="1" dirty="0" err="1">
                <a:solidFill>
                  <a:srgbClr val="003D79"/>
                </a:solidFill>
              </a:rPr>
              <a:t>behavioural</a:t>
            </a:r>
            <a:r>
              <a:rPr lang="en-US" sz="2000" i="1" dirty="0">
                <a:solidFill>
                  <a:srgbClr val="003D79"/>
                </a:solidFill>
              </a:rPr>
              <a:t> sensing, such as road condition and driver control action, including steering and acceleration, to provide an (audio-) visual indication of sleepiness.”  </a:t>
            </a:r>
            <a:r>
              <a:rPr lang="en-US" sz="2000" dirty="0">
                <a:solidFill>
                  <a:srgbClr val="003D79"/>
                </a:solidFill>
              </a:rPr>
              <a:t>[col. 2, ll. 55-62]</a:t>
            </a:r>
          </a:p>
          <a:p>
            <a:endParaRPr lang="en-US" sz="1100" dirty="0">
              <a:solidFill>
                <a:srgbClr val="003D79"/>
              </a:solidFill>
            </a:endParaRPr>
          </a:p>
          <a:p>
            <a:r>
              <a:rPr lang="en-US" sz="2000" dirty="0">
                <a:solidFill>
                  <a:srgbClr val="003D79"/>
                </a:solidFill>
              </a:rPr>
              <a:t>“</a:t>
            </a:r>
            <a:r>
              <a:rPr lang="en-US" sz="2000" i="1" dirty="0">
                <a:solidFill>
                  <a:srgbClr val="003D79"/>
                </a:solidFill>
              </a:rPr>
              <a:t>Overall system capability could include one or more of such factors as: common, if not universal, underlying patterns or sleepiness . . . exacerbating personal factors . . . such as recent sleep patterns especially, recent sleep deprivation and/or disruption; with a weighting according to other factors, such as the current time of day</a:t>
            </a:r>
            <a:r>
              <a:rPr lang="en-US" sz="2000" dirty="0">
                <a:solidFill>
                  <a:srgbClr val="003D79"/>
                </a:solidFill>
              </a:rPr>
              <a:t>.” [col. 3, ll. 5-14]</a:t>
            </a:r>
          </a:p>
          <a:p>
            <a:endParaRPr lang="en-US" sz="1100" dirty="0">
              <a:solidFill>
                <a:srgbClr val="003D79"/>
              </a:solidFill>
            </a:endParaRPr>
          </a:p>
          <a:p>
            <a:r>
              <a:rPr lang="en-US" sz="2000" dirty="0">
                <a:solidFill>
                  <a:srgbClr val="003D79"/>
                </a:solidFill>
              </a:rPr>
              <a:t>Held: Affirming invalidity for insufficient algorithmic structure</a:t>
            </a:r>
          </a:p>
          <a:p>
            <a:pPr marL="342900" marR="0" lvl="0" indent="-342900">
              <a:spcBef>
                <a:spcPts val="0"/>
              </a:spcBef>
              <a:spcAft>
                <a:spcPts val="0"/>
              </a:spcAft>
              <a:buFont typeface="Arial" panose="020B0604020202020204" pitchFamily="34" charset="0"/>
              <a:buChar char="•"/>
              <a:tabLst>
                <a:tab pos="457200" algn="l"/>
              </a:tabLst>
            </a:pPr>
            <a:endParaRPr lang="en-US" sz="1100" dirty="0">
              <a:solidFill>
                <a:srgbClr val="003D7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itle 3">
            <a:extLst>
              <a:ext uri="{FF2B5EF4-FFF2-40B4-BE49-F238E27FC236}">
                <a16:creationId xmlns:a16="http://schemas.microsoft.com/office/drawing/2014/main" id="{97E1FFA9-D0F7-4042-AE69-60F1F164F115}"/>
              </a:ext>
            </a:extLst>
          </p:cNvPr>
          <p:cNvSpPr>
            <a:spLocks noGrp="1"/>
          </p:cNvSpPr>
          <p:nvPr>
            <p:ph type="title"/>
          </p:nvPr>
        </p:nvSpPr>
        <p:spPr>
          <a:xfrm>
            <a:off x="0" y="277091"/>
            <a:ext cx="8996218" cy="439560"/>
          </a:xfrm>
        </p:spPr>
        <p:txBody>
          <a:bodyPr>
            <a:normAutofit fontScale="90000"/>
          </a:bodyPr>
          <a:lstStyle/>
          <a:p>
            <a:r>
              <a:rPr lang="en-US" sz="2400" i="1" dirty="0" err="1" smtClean="0">
                <a:solidFill>
                  <a:srgbClr val="003D79"/>
                </a:solidFill>
              </a:rPr>
              <a:t>Ibormeith</a:t>
            </a:r>
            <a:r>
              <a:rPr lang="en-US" sz="2400" i="1" dirty="0" smtClean="0">
                <a:solidFill>
                  <a:srgbClr val="003D79"/>
                </a:solidFill>
              </a:rPr>
              <a:t> </a:t>
            </a:r>
            <a:r>
              <a:rPr lang="en-US" sz="2400" i="1" dirty="0">
                <a:solidFill>
                  <a:srgbClr val="003D79"/>
                </a:solidFill>
              </a:rPr>
              <a:t>IP, LLC v. Mercedes-Benz USA, LLC</a:t>
            </a:r>
            <a:r>
              <a:rPr lang="en-US" sz="2400" dirty="0" smtClean="0">
                <a:solidFill>
                  <a:srgbClr val="003D79"/>
                </a:solidFill>
              </a:rPr>
              <a:t>, 732 </a:t>
            </a:r>
            <a:r>
              <a:rPr lang="en-US" sz="2400" dirty="0">
                <a:solidFill>
                  <a:srgbClr val="003D79"/>
                </a:solidFill>
              </a:rPr>
              <a:t>F.3d 1376 (Fed. Cir. 2013</a:t>
            </a:r>
            <a:r>
              <a:rPr lang="en-US" sz="2400" dirty="0" smtClean="0">
                <a:solidFill>
                  <a:srgbClr val="003D79"/>
                </a:solidFill>
              </a:rPr>
              <a:t>)</a:t>
            </a:r>
            <a:r>
              <a:rPr lang="en-US" sz="2400" i="1" dirty="0">
                <a:solidFill>
                  <a:srgbClr val="003D79"/>
                </a:solidFill>
              </a:rPr>
              <a:t/>
            </a:r>
            <a:br>
              <a:rPr lang="en-US" sz="2400" i="1" dirty="0">
                <a:solidFill>
                  <a:srgbClr val="003D79"/>
                </a:solidFill>
              </a:rPr>
            </a:br>
            <a:endParaRPr lang="en-US" sz="2400" i="1" dirty="0">
              <a:solidFill>
                <a:srgbClr val="003D79"/>
              </a:solidFill>
            </a:endParaRPr>
          </a:p>
        </p:txBody>
      </p:sp>
      <p:sp>
        <p:nvSpPr>
          <p:cNvPr id="5" name="Title 3">
            <a:extLst>
              <a:ext uri="{FF2B5EF4-FFF2-40B4-BE49-F238E27FC236}">
                <a16:creationId xmlns:a16="http://schemas.microsoft.com/office/drawing/2014/main" id="{A836D09F-0990-45AD-9CF0-70177B6E21E1}"/>
              </a:ext>
            </a:extLst>
          </p:cNvPr>
          <p:cNvSpPr txBox="1">
            <a:spLocks/>
          </p:cNvSpPr>
          <p:nvPr/>
        </p:nvSpPr>
        <p:spPr>
          <a:xfrm>
            <a:off x="3146482" y="851542"/>
            <a:ext cx="2907953" cy="566053"/>
          </a:xfrm>
          <a:prstGeom prst="rect">
            <a:avLst/>
          </a:prstGeom>
        </p:spPr>
        <p:txBody>
          <a:bodyPr vert="horz" lIns="91440" tIns="45720" rIns="91440" bIns="45720" rtlCol="0">
            <a:normAutofit/>
          </a:bodyPr>
          <a:lstStyle>
            <a:defPPr>
              <a:defRPr lang="en-US"/>
            </a:defPPr>
            <a:lvl1pPr marL="342900" marR="0" lvl="0" indent="-342900">
              <a:spcBef>
                <a:spcPts val="0"/>
              </a:spcBef>
              <a:spcAft>
                <a:spcPts val="0"/>
              </a:spcAft>
              <a:buFont typeface="Arial" panose="020B0604020202020204" pitchFamily="34" charset="0"/>
              <a:buChar char="•"/>
              <a:tabLst>
                <a:tab pos="457200" algn="l"/>
              </a:tabLst>
              <a:defRPr sz="2400">
                <a:solidFill>
                  <a:srgbClr val="003D79"/>
                </a:solidFill>
                <a:latin typeface="Calibri" panose="020F0502020204030204" pitchFamily="34" charset="0"/>
                <a:ea typeface="Times New Roman" panose="02020603050405020304" pitchFamily="18" charset="0"/>
                <a:cs typeface="Times New Roman" panose="02020603050405020304" pitchFamily="18" charset="0"/>
              </a:defRPr>
            </a:lvl1pPr>
          </a:lstStyle>
          <a:p>
            <a:pPr marL="0" indent="0">
              <a:buNone/>
            </a:pPr>
            <a:r>
              <a:rPr lang="en-US" sz="2000" dirty="0"/>
              <a:t>Enough  / Not Enough</a:t>
            </a:r>
          </a:p>
        </p:txBody>
      </p:sp>
      <p:sp>
        <p:nvSpPr>
          <p:cNvPr id="6" name="Rectangle 5">
            <a:extLst>
              <a:ext uri="{FF2B5EF4-FFF2-40B4-BE49-F238E27FC236}">
                <a16:creationId xmlns:a16="http://schemas.microsoft.com/office/drawing/2014/main" id="{E59132FC-081C-447B-A6AE-3EEAD6051FDB}"/>
              </a:ext>
            </a:extLst>
          </p:cNvPr>
          <p:cNvSpPr/>
          <p:nvPr/>
        </p:nvSpPr>
        <p:spPr>
          <a:xfrm>
            <a:off x="4252305" y="907732"/>
            <a:ext cx="1303368" cy="318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lumMod val="75000"/>
                </a:schemeClr>
              </a:solidFill>
            </a:endParaRPr>
          </a:p>
        </p:txBody>
      </p:sp>
      <p:pic>
        <p:nvPicPr>
          <p:cNvPr id="8" name="Picture 7">
            <a:extLst>
              <a:ext uri="{FF2B5EF4-FFF2-40B4-BE49-F238E27FC236}">
                <a16:creationId xmlns:a16="http://schemas.microsoft.com/office/drawing/2014/main" id="{F3F0825E-1A13-4A11-B171-9F27CD4389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2996" y="1733904"/>
            <a:ext cx="3649285" cy="2455324"/>
          </a:xfrm>
          <a:prstGeom prst="rect">
            <a:avLst/>
          </a:prstGeom>
        </p:spPr>
      </p:pic>
      <p:sp>
        <p:nvSpPr>
          <p:cNvPr id="11" name="Title 5">
            <a:extLst>
              <a:ext uri="{FF2B5EF4-FFF2-40B4-BE49-F238E27FC236}">
                <a16:creationId xmlns:a16="http://schemas.microsoft.com/office/drawing/2014/main" id="{CE8FA6F5-9F0F-4C51-9D3A-B037FFDC5378}"/>
              </a:ext>
            </a:extLst>
          </p:cNvPr>
          <p:cNvSpPr>
            <a:spLocks noGrp="1"/>
          </p:cNvSpPr>
          <p:nvPr/>
        </p:nvSpPr>
        <p:spPr>
          <a:xfrm>
            <a:off x="5152997" y="4296869"/>
            <a:ext cx="3931718" cy="1423445"/>
          </a:xfrm>
          <a:prstGeom prst="rect">
            <a:avLst/>
          </a:prstGeom>
        </p:spPr>
        <p:txBody>
          <a:bodyPr vert="horz" lIns="91440" tIns="45720" rIns="91440" bIns="45720" rtlCol="0">
            <a:normAutofit/>
          </a:bodyPr>
          <a:lstStyle/>
          <a:p>
            <a:r>
              <a:rPr lang="en-US" sz="1300" dirty="0">
                <a:solidFill>
                  <a:srgbClr val="003D79"/>
                </a:solidFill>
              </a:rPr>
              <a:t>732 F.3d at 1382, “</a:t>
            </a:r>
            <a:r>
              <a:rPr lang="en-US" sz="1300" i="1" dirty="0">
                <a:solidFill>
                  <a:srgbClr val="003D79"/>
                </a:solidFill>
              </a:rPr>
              <a:t>Table 10 merely lists inputs without specifying any single formula or function or algorithm defining the contribution of any of the inputs to a computation</a:t>
            </a:r>
            <a:r>
              <a:rPr lang="en-US" sz="1300" dirty="0">
                <a:solidFill>
                  <a:srgbClr val="003D79"/>
                </a:solidFill>
              </a:rPr>
              <a:t>.”</a:t>
            </a:r>
          </a:p>
          <a:p>
            <a:endParaRPr lang="en-US" sz="1300" dirty="0">
              <a:solidFill>
                <a:srgbClr val="003D79"/>
              </a:solidFill>
            </a:endParaRPr>
          </a:p>
          <a:p>
            <a:pPr marL="342900" marR="0" lvl="0" indent="-342900">
              <a:spcBef>
                <a:spcPts val="0"/>
              </a:spcBef>
              <a:spcAft>
                <a:spcPts val="0"/>
              </a:spcAft>
              <a:buFont typeface="Arial" panose="020B0604020202020204" pitchFamily="34" charset="0"/>
              <a:buChar char="•"/>
              <a:tabLst>
                <a:tab pos="457200" algn="l"/>
              </a:tabLst>
            </a:pPr>
            <a:endParaRPr lang="en-US" sz="1300" dirty="0">
              <a:solidFill>
                <a:srgbClr val="003D7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11</a:t>
            </a:fld>
            <a:endParaRPr lang="en-US" dirty="0"/>
          </a:p>
        </p:txBody>
      </p:sp>
    </p:spTree>
    <p:extLst>
      <p:ext uri="{BB962C8B-B14F-4D97-AF65-F5344CB8AC3E}">
        <p14:creationId xmlns:p14="http://schemas.microsoft.com/office/powerpoint/2010/main" val="3539192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69817" y="203199"/>
            <a:ext cx="7509166" cy="461665"/>
          </a:xfrm>
          <a:prstGeom prst="rect">
            <a:avLst/>
          </a:prstGeom>
        </p:spPr>
        <p:txBody>
          <a:bodyPr wrap="square">
            <a:spAutoFit/>
          </a:bodyPr>
          <a:lstStyle/>
          <a:p>
            <a:pPr algn="ctr"/>
            <a:r>
              <a:rPr lang="en-US" sz="2400" b="1" dirty="0">
                <a:solidFill>
                  <a:schemeClr val="accent1">
                    <a:lumMod val="75000"/>
                  </a:schemeClr>
                </a:solidFill>
              </a:rPr>
              <a:t>III.  HOW TO PREPARE FOR THE FUTURE</a:t>
            </a:r>
          </a:p>
        </p:txBody>
      </p:sp>
      <p:sp>
        <p:nvSpPr>
          <p:cNvPr id="3" name="Title 5"/>
          <p:cNvSpPr>
            <a:spLocks noGrp="1"/>
          </p:cNvSpPr>
          <p:nvPr/>
        </p:nvSpPr>
        <p:spPr>
          <a:xfrm>
            <a:off x="311785" y="1357745"/>
            <a:ext cx="8520430" cy="4592523"/>
          </a:xfrm>
          <a:prstGeom prst="rect">
            <a:avLst/>
          </a:prstGeom>
        </p:spPr>
        <p:txBody>
          <a:bodyPr vert="horz" lIns="91440" tIns="45720" rIns="91440" bIns="45720" rtlCol="0">
            <a:normAutofit/>
          </a:bodyPr>
          <a:lstStyle/>
          <a:p>
            <a:pPr marL="342900" marR="0" lvl="0" indent="-342900">
              <a:spcBef>
                <a:spcPts val="0"/>
              </a:spcBef>
              <a:spcAft>
                <a:spcPts val="0"/>
              </a:spcAft>
              <a:buFont typeface="Arial" panose="020B0604020202020204" pitchFamily="34" charset="0"/>
              <a:buChar char="•"/>
              <a:tabLst>
                <a:tab pos="457200" algn="l"/>
              </a:tabLst>
            </a:pPr>
            <a:r>
              <a:rPr lang="en-US" sz="2400" dirty="0">
                <a:solidFill>
                  <a:srgbClr val="003D79"/>
                </a:solidFill>
                <a:latin typeface="Calibri" panose="020F0502020204030204" pitchFamily="34" charset="0"/>
                <a:ea typeface="Times New Roman" panose="02020603050405020304" pitchFamily="18" charset="0"/>
                <a:cs typeface="Times New Roman" panose="02020603050405020304" pitchFamily="18" charset="0"/>
              </a:rPr>
              <a:t>Undue experimentation</a:t>
            </a:r>
          </a:p>
          <a:p>
            <a:pPr marL="342900" marR="0" lvl="0" indent="-342900">
              <a:spcBef>
                <a:spcPts val="0"/>
              </a:spcBef>
              <a:spcAft>
                <a:spcPts val="0"/>
              </a:spcAft>
              <a:buFont typeface="Arial" panose="020B0604020202020204" pitchFamily="34" charset="0"/>
              <a:buChar char="•"/>
              <a:tabLst>
                <a:tab pos="457200" algn="l"/>
              </a:tabLst>
            </a:pPr>
            <a:r>
              <a:rPr lang="en-US" sz="2400" dirty="0">
                <a:solidFill>
                  <a:srgbClr val="003D79"/>
                </a:solidFill>
                <a:latin typeface="Calibri" panose="020F0502020204030204" pitchFamily="34" charset="0"/>
                <a:ea typeface="Times New Roman" panose="02020603050405020304" pitchFamily="18" charset="0"/>
                <a:cs typeface="Times New Roman" panose="02020603050405020304" pitchFamily="18" charset="0"/>
              </a:rPr>
              <a:t>Level of </a:t>
            </a:r>
            <a:r>
              <a:rPr lang="en-US" sz="2400" dirty="0" smtClean="0">
                <a:solidFill>
                  <a:srgbClr val="003D79"/>
                </a:solidFill>
                <a:latin typeface="Calibri" panose="020F0502020204030204" pitchFamily="34" charset="0"/>
                <a:ea typeface="Times New Roman" panose="02020603050405020304" pitchFamily="18" charset="0"/>
                <a:cs typeface="Times New Roman" panose="02020603050405020304" pitchFamily="18" charset="0"/>
              </a:rPr>
              <a:t>skill</a:t>
            </a:r>
          </a:p>
          <a:p>
            <a:pPr marL="342900" marR="0" lvl="0" indent="-342900">
              <a:spcBef>
                <a:spcPts val="0"/>
              </a:spcBef>
              <a:spcAft>
                <a:spcPts val="0"/>
              </a:spcAft>
              <a:buFont typeface="Arial" panose="020B0604020202020204" pitchFamily="34" charset="0"/>
              <a:buChar char="•"/>
              <a:tabLst>
                <a:tab pos="457200" algn="l"/>
              </a:tabLst>
            </a:pPr>
            <a:r>
              <a:rPr lang="en-US" sz="2400" dirty="0" smtClean="0">
                <a:solidFill>
                  <a:srgbClr val="003D79"/>
                </a:solidFill>
                <a:effectLst/>
                <a:latin typeface="Calibri" panose="020F0502020204030204" pitchFamily="34" charset="0"/>
                <a:ea typeface="Times New Roman" panose="02020603050405020304" pitchFamily="18" charset="0"/>
                <a:cs typeface="Times New Roman" panose="02020603050405020304" pitchFamily="18" charset="0"/>
              </a:rPr>
              <a:t>Possession of the invention</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12</a:t>
            </a:fld>
            <a:endParaRPr lang="en-US" dirty="0"/>
          </a:p>
        </p:txBody>
      </p:sp>
      <p:sp>
        <p:nvSpPr>
          <p:cNvPr id="5" name="Title 5"/>
          <p:cNvSpPr>
            <a:spLocks noGrp="1"/>
          </p:cNvSpPr>
          <p:nvPr>
            <p:ph idx="1"/>
          </p:nvPr>
        </p:nvSpPr>
        <p:spPr>
          <a:xfrm>
            <a:off x="311785" y="2567709"/>
            <a:ext cx="8520545" cy="3133176"/>
          </a:xfrm>
        </p:spPr>
        <p:txBody>
          <a:bodyPr>
            <a:normAutofit/>
          </a:bodyPr>
          <a:lstStyle/>
          <a:p>
            <a:r>
              <a:rPr lang="en-US" sz="2400" dirty="0"/>
              <a:t>The specification need not disclose what is well-known in the art.  This is of particular importance with respect to computer implemented inventions due to the high level of skill in the art and the similarly high level of predictability in generating programs to achieve an intended result without undue experimentation</a:t>
            </a:r>
            <a:r>
              <a:rPr lang="en-US" sz="2400" dirty="0" smtClean="0"/>
              <a:t>.</a:t>
            </a:r>
          </a:p>
          <a:p>
            <a:pPr marL="0" indent="0">
              <a:buNone/>
            </a:pPr>
            <a:endParaRPr lang="en-US" sz="2400" dirty="0" smtClean="0"/>
          </a:p>
        </p:txBody>
      </p:sp>
    </p:spTree>
    <p:extLst>
      <p:ext uri="{BB962C8B-B14F-4D97-AF65-F5344CB8AC3E}">
        <p14:creationId xmlns:p14="http://schemas.microsoft.com/office/powerpoint/2010/main" val="240679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69817" y="203199"/>
            <a:ext cx="7509166" cy="461665"/>
          </a:xfrm>
          <a:prstGeom prst="rect">
            <a:avLst/>
          </a:prstGeom>
        </p:spPr>
        <p:txBody>
          <a:bodyPr wrap="square">
            <a:spAutoFit/>
          </a:bodyPr>
          <a:lstStyle/>
          <a:p>
            <a:pPr algn="ctr"/>
            <a:r>
              <a:rPr lang="en-US" sz="2400" b="1" dirty="0">
                <a:solidFill>
                  <a:schemeClr val="accent1">
                    <a:lumMod val="75000"/>
                  </a:schemeClr>
                </a:solidFill>
              </a:rPr>
              <a:t>IV.  CLAIM CONSTRUCTION</a:t>
            </a:r>
          </a:p>
        </p:txBody>
      </p:sp>
      <p:sp>
        <p:nvSpPr>
          <p:cNvPr id="3" name="Title 5"/>
          <p:cNvSpPr>
            <a:spLocks noGrp="1"/>
          </p:cNvSpPr>
          <p:nvPr/>
        </p:nvSpPr>
        <p:spPr>
          <a:xfrm>
            <a:off x="311785" y="907733"/>
            <a:ext cx="8520430" cy="5042535"/>
          </a:xfrm>
          <a:prstGeom prst="rect">
            <a:avLst/>
          </a:prstGeom>
        </p:spPr>
        <p:txBody>
          <a:bodyPr vert="horz" lIns="91440" tIns="45720" rIns="91440" bIns="45720" rtlCol="0">
            <a:normAutofit/>
          </a:bodyPr>
          <a:lstStyle/>
          <a:p>
            <a:pPr marL="342900" marR="0" lvl="0" indent="-342900">
              <a:spcBef>
                <a:spcPts val="0"/>
              </a:spcBef>
              <a:spcAft>
                <a:spcPts val="0"/>
              </a:spcAft>
              <a:buFont typeface="Arial" panose="020B0604020202020204" pitchFamily="34" charset="0"/>
              <a:buChar char="•"/>
              <a:tabLst>
                <a:tab pos="457200" algn="l"/>
              </a:tabLst>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052945" y="1155700"/>
            <a:ext cx="6786418" cy="4546600"/>
          </a:xfrm>
          <a:prstGeom prst="rect">
            <a:avLst/>
          </a:prstGeom>
          <a:noFill/>
          <a:ln>
            <a:noFill/>
          </a:ln>
        </p:spPr>
      </p:pic>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13</a:t>
            </a:fld>
            <a:endParaRPr lang="en-US" dirty="0"/>
          </a:p>
        </p:txBody>
      </p:sp>
    </p:spTree>
    <p:extLst>
      <p:ext uri="{BB962C8B-B14F-4D97-AF65-F5344CB8AC3E}">
        <p14:creationId xmlns:p14="http://schemas.microsoft.com/office/powerpoint/2010/main" val="562651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25091" y="4417124"/>
            <a:ext cx="2604653" cy="738664"/>
          </a:xfrm>
          <a:prstGeom prst="rect">
            <a:avLst/>
          </a:prstGeom>
          <a:noFill/>
        </p:spPr>
        <p:txBody>
          <a:bodyPr wrap="square" rtlCol="0">
            <a:spAutoFit/>
          </a:bodyPr>
          <a:lstStyle/>
          <a:p>
            <a:pPr algn="ctr"/>
            <a:r>
              <a:rPr lang="en-US" sz="1400" dirty="0">
                <a:solidFill>
                  <a:schemeClr val="tx2">
                    <a:lumMod val="75000"/>
                  </a:schemeClr>
                </a:solidFill>
              </a:rPr>
              <a:t>Patrick G. Burns</a:t>
            </a:r>
            <a:br>
              <a:rPr lang="en-US" sz="1400" dirty="0">
                <a:solidFill>
                  <a:schemeClr val="tx2">
                    <a:lumMod val="75000"/>
                  </a:schemeClr>
                </a:solidFill>
              </a:rPr>
            </a:br>
            <a:r>
              <a:rPr lang="en-US" sz="1400" dirty="0">
                <a:solidFill>
                  <a:schemeClr val="tx2">
                    <a:lumMod val="75000"/>
                  </a:schemeClr>
                </a:solidFill>
              </a:rPr>
              <a:t>        </a:t>
            </a:r>
            <a:r>
              <a:rPr lang="en-US" sz="1400" dirty="0">
                <a:solidFill>
                  <a:schemeClr val="tx2">
                    <a:lumMod val="75000"/>
                  </a:schemeClr>
                </a:solidFill>
                <a:hlinkClick r:id="rId3"/>
              </a:rPr>
              <a:t>pburns@gbc.law</a:t>
            </a:r>
            <a:r>
              <a:rPr lang="en-US" sz="1400" dirty="0">
                <a:solidFill>
                  <a:schemeClr val="tx2">
                    <a:lumMod val="75000"/>
                  </a:schemeClr>
                </a:solidFill>
              </a:rPr>
              <a:t>	</a:t>
            </a:r>
          </a:p>
          <a:p>
            <a:pPr algn="ctr"/>
            <a:r>
              <a:rPr lang="en-US" sz="1400" dirty="0">
                <a:solidFill>
                  <a:schemeClr val="tx2">
                    <a:lumMod val="75000"/>
                  </a:schemeClr>
                </a:solidFill>
              </a:rPr>
              <a:t> Direct:  (312) </a:t>
            </a:r>
            <a:r>
              <a:rPr lang="en-US" sz="1400" dirty="0" smtClean="0">
                <a:solidFill>
                  <a:schemeClr val="tx2">
                    <a:lumMod val="75000"/>
                  </a:schemeClr>
                </a:solidFill>
              </a:rPr>
              <a:t>987-4001</a:t>
            </a:r>
          </a:p>
        </p:txBody>
      </p:sp>
      <p:pic>
        <p:nvPicPr>
          <p:cNvPr id="9" name="Picture 8"/>
          <p:cNvPicPr>
            <a:picLocks noChangeAspect="1"/>
          </p:cNvPicPr>
          <p:nvPr/>
        </p:nvPicPr>
        <p:blipFill>
          <a:blip r:embed="rId4"/>
          <a:stretch>
            <a:fillRect/>
          </a:stretch>
        </p:blipFill>
        <p:spPr>
          <a:xfrm>
            <a:off x="3883924" y="2530571"/>
            <a:ext cx="1376151" cy="1886553"/>
          </a:xfrm>
          <a:prstGeom prst="rect">
            <a:avLst/>
          </a:prstGeom>
        </p:spPr>
      </p:pic>
      <p:sp>
        <p:nvSpPr>
          <p:cNvPr id="3" name="Title 2"/>
          <p:cNvSpPr>
            <a:spLocks noGrp="1"/>
          </p:cNvSpPr>
          <p:nvPr>
            <p:ph type="ctrTitle"/>
          </p:nvPr>
        </p:nvSpPr>
        <p:spPr>
          <a:xfrm>
            <a:off x="685800" y="1263706"/>
            <a:ext cx="7772400" cy="1470025"/>
          </a:xfrm>
        </p:spPr>
        <p:txBody>
          <a:bodyPr/>
          <a:lstStyle/>
          <a:p>
            <a:r>
              <a:rPr lang="en-US" dirty="0">
                <a:solidFill>
                  <a:schemeClr val="accent1">
                    <a:lumMod val="75000"/>
                  </a:schemeClr>
                </a:solidFill>
              </a:rPr>
              <a:t>Thank you!</a:t>
            </a:r>
          </a:p>
        </p:txBody>
      </p:sp>
      <p:sp>
        <p:nvSpPr>
          <p:cNvPr id="5" name="TextBox 4"/>
          <p:cNvSpPr txBox="1"/>
          <p:nvPr/>
        </p:nvSpPr>
        <p:spPr>
          <a:xfrm>
            <a:off x="2660072" y="5530100"/>
            <a:ext cx="4285674" cy="307777"/>
          </a:xfrm>
          <a:prstGeom prst="rect">
            <a:avLst/>
          </a:prstGeom>
          <a:noFill/>
        </p:spPr>
        <p:txBody>
          <a:bodyPr wrap="square" rtlCol="0">
            <a:spAutoFit/>
          </a:bodyPr>
          <a:lstStyle/>
          <a:p>
            <a:pPr algn="ctr"/>
            <a:r>
              <a:rPr lang="en-US" sz="1400" dirty="0" smtClean="0">
                <a:solidFill>
                  <a:schemeClr val="tx2">
                    <a:lumMod val="75000"/>
                  </a:schemeClr>
                </a:solidFill>
              </a:rPr>
              <a:t>Edward Mahan contributed to this presentation</a:t>
            </a:r>
          </a:p>
        </p:txBody>
      </p:sp>
    </p:spTree>
    <p:extLst>
      <p:ext uri="{BB962C8B-B14F-4D97-AF65-F5344CB8AC3E}">
        <p14:creationId xmlns:p14="http://schemas.microsoft.com/office/powerpoint/2010/main" val="259126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b="1" dirty="0">
                <a:solidFill>
                  <a:schemeClr val="accent1">
                    <a:lumMod val="75000"/>
                  </a:schemeClr>
                </a:solidFill>
              </a:rPr>
              <a:t>Table of Contents</a:t>
            </a:r>
          </a:p>
        </p:txBody>
      </p:sp>
      <p:sp>
        <p:nvSpPr>
          <p:cNvPr id="5" name="Content Placeholder 4"/>
          <p:cNvSpPr>
            <a:spLocks noGrp="1"/>
          </p:cNvSpPr>
          <p:nvPr>
            <p:ph idx="1"/>
          </p:nvPr>
        </p:nvSpPr>
        <p:spPr/>
        <p:txBody>
          <a:bodyPr>
            <a:normAutofit/>
          </a:bodyPr>
          <a:lstStyle/>
          <a:p>
            <a:pPr marL="571500" indent="-571500">
              <a:buAutoNum type="romanUcPeriod"/>
            </a:pPr>
            <a:r>
              <a:rPr lang="en-US" sz="2400" dirty="0"/>
              <a:t>Summary of the Guidelines</a:t>
            </a:r>
          </a:p>
          <a:p>
            <a:pPr marL="571500" indent="-571500">
              <a:buAutoNum type="romanUcPeriod"/>
            </a:pPr>
            <a:r>
              <a:rPr lang="en-US" sz="2400" dirty="0"/>
              <a:t>How much do we need to satisfy § 112?</a:t>
            </a:r>
          </a:p>
          <a:p>
            <a:pPr marL="571500" indent="-571500">
              <a:buAutoNum type="romanUcPeriod"/>
            </a:pPr>
            <a:r>
              <a:rPr lang="en-US" sz="2400" dirty="0"/>
              <a:t>Possible issues for the future</a:t>
            </a:r>
          </a:p>
          <a:p>
            <a:pPr marL="571500" indent="-571500">
              <a:buAutoNum type="romanUcPeriod"/>
            </a:pPr>
            <a:r>
              <a:rPr lang="en-US" sz="2400" dirty="0"/>
              <a:t>Effect of algorithms on claim construction</a:t>
            </a:r>
          </a:p>
        </p:txBody>
      </p:sp>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2</a:t>
            </a:fld>
            <a:endParaRPr lang="en-US" dirty="0"/>
          </a:p>
        </p:txBody>
      </p:sp>
    </p:spTree>
    <p:extLst>
      <p:ext uri="{BB962C8B-B14F-4D97-AF65-F5344CB8AC3E}">
        <p14:creationId xmlns:p14="http://schemas.microsoft.com/office/powerpoint/2010/main" val="76415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491" y="831273"/>
            <a:ext cx="8829964" cy="4883729"/>
          </a:xfrm>
        </p:spPr>
        <p:txBody>
          <a:bodyPr>
            <a:normAutofit lnSpcReduction="10000"/>
          </a:bodyPr>
          <a:lstStyle/>
          <a:p>
            <a:pPr marL="1371600" lvl="3" indent="0">
              <a:buNone/>
            </a:pPr>
            <a:endParaRPr lang="en-US" dirty="0"/>
          </a:p>
          <a:p>
            <a:r>
              <a:rPr lang="en-US" sz="2400" dirty="0"/>
              <a:t>The focus is on claim limitations, and the specification as it relates to the functional claim limitations.</a:t>
            </a:r>
          </a:p>
          <a:p>
            <a:r>
              <a:rPr lang="en-US" sz="2400" dirty="0"/>
              <a:t>We should assume that § 112(f) will apply to computer-implemented processes.</a:t>
            </a:r>
          </a:p>
          <a:p>
            <a:r>
              <a:rPr lang="en-US" sz="2400" dirty="0"/>
              <a:t>For computer-implemented § 112(f) claim limitation, the specification must disclose an algorithm for performing the claimed specific computer function, or else the claim is indefinite under § 112(b).</a:t>
            </a:r>
          </a:p>
          <a:p>
            <a:r>
              <a:rPr lang="en-US" sz="2400" dirty="0"/>
              <a:t>The algorithm requirement cannot be avoided by arguing that one of ordinary skill in the art is capable of writing software to convert a general purpose computer to a special purpose computer to perform the claimed function.</a:t>
            </a:r>
          </a:p>
          <a:p>
            <a:endParaRPr lang="en-US" dirty="0"/>
          </a:p>
        </p:txBody>
      </p:sp>
      <p:sp>
        <p:nvSpPr>
          <p:cNvPr id="2" name="Title 1"/>
          <p:cNvSpPr>
            <a:spLocks noGrp="1"/>
          </p:cNvSpPr>
          <p:nvPr>
            <p:ph type="title"/>
          </p:nvPr>
        </p:nvSpPr>
        <p:spPr/>
        <p:txBody>
          <a:bodyPr>
            <a:noAutofit/>
          </a:bodyPr>
          <a:lstStyle/>
          <a:p>
            <a:pPr lvl="3" algn="ctr" rtl="0">
              <a:spcBef>
                <a:spcPct val="0"/>
              </a:spcBef>
            </a:pPr>
            <a:r>
              <a:rPr lang="en-US" sz="3200" dirty="0">
                <a:solidFill>
                  <a:schemeClr val="accent1">
                    <a:lumMod val="75000"/>
                  </a:schemeClr>
                </a:solidFill>
                <a:latin typeface="+mn-lt"/>
              </a:rPr>
              <a:t/>
            </a:r>
            <a:br>
              <a:rPr lang="en-US" sz="3200" dirty="0">
                <a:solidFill>
                  <a:schemeClr val="accent1">
                    <a:lumMod val="75000"/>
                  </a:schemeClr>
                </a:solidFill>
                <a:latin typeface="+mn-lt"/>
              </a:rPr>
            </a:br>
            <a:r>
              <a:rPr lang="en-US" sz="2400" b="1" dirty="0">
                <a:solidFill>
                  <a:schemeClr val="accent1">
                    <a:lumMod val="75000"/>
                  </a:schemeClr>
                </a:solidFill>
                <a:latin typeface="+mn-lt"/>
              </a:rPr>
              <a:t>I.  SUMMARY OF THE GUIDELINES</a:t>
            </a:r>
            <a:r>
              <a:rPr lang="en-US" sz="3200" dirty="0">
                <a:solidFill>
                  <a:schemeClr val="accent1">
                    <a:lumMod val="75000"/>
                  </a:schemeClr>
                </a:solidFill>
                <a:latin typeface="+mn-lt"/>
              </a:rPr>
              <a:t/>
            </a:r>
            <a:br>
              <a:rPr lang="en-US" sz="3200" dirty="0">
                <a:solidFill>
                  <a:schemeClr val="accent1">
                    <a:lumMod val="75000"/>
                  </a:schemeClr>
                </a:solidFill>
                <a:latin typeface="+mn-lt"/>
              </a:rPr>
            </a:br>
            <a:endParaRPr lang="en-US" sz="3200" dirty="0">
              <a:solidFill>
                <a:schemeClr val="accent1">
                  <a:lumMod val="75000"/>
                </a:schemeClr>
              </a:solidFill>
              <a:latin typeface="+mn-lt"/>
            </a:endParaRPr>
          </a:p>
        </p:txBody>
      </p:sp>
      <p:sp>
        <p:nvSpPr>
          <p:cNvPr id="4" name="Slide Number Placeholder 3"/>
          <p:cNvSpPr>
            <a:spLocks noGrp="1"/>
          </p:cNvSpPr>
          <p:nvPr>
            <p:ph type="sldNum" sz="quarter" idx="12"/>
          </p:nvPr>
        </p:nvSpPr>
        <p:spPr/>
        <p:txBody>
          <a:bodyPr/>
          <a:lstStyle/>
          <a:p>
            <a:r>
              <a:rPr lang="en-US" smtClean="0"/>
              <a:t> Page </a:t>
            </a:r>
            <a:fld id="{CDD328FC-D7DF-4D4B-A33E-5547CB14CAFF}" type="slidenum">
              <a:rPr lang="en-US" smtClean="0"/>
              <a:pPr/>
              <a:t>3</a:t>
            </a:fld>
            <a:endParaRPr lang="en-US" dirty="0"/>
          </a:p>
        </p:txBody>
      </p:sp>
    </p:spTree>
    <p:extLst>
      <p:ext uri="{BB962C8B-B14F-4D97-AF65-F5344CB8AC3E}">
        <p14:creationId xmlns:p14="http://schemas.microsoft.com/office/powerpoint/2010/main" val="90639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idx="1"/>
          </p:nvPr>
        </p:nvSpPr>
        <p:spPr>
          <a:xfrm>
            <a:off x="166255" y="1006764"/>
            <a:ext cx="8885381" cy="4959928"/>
          </a:xfrm>
        </p:spPr>
        <p:txBody>
          <a:bodyPr>
            <a:normAutofit fontScale="92500" lnSpcReduction="10000"/>
          </a:bodyPr>
          <a:lstStyle/>
          <a:p>
            <a:r>
              <a:rPr lang="en-US" sz="2600" dirty="0"/>
              <a:t>The algorithm </a:t>
            </a:r>
            <a:r>
              <a:rPr lang="en-US" sz="2600" dirty="0" smtClean="0"/>
              <a:t>must address </a:t>
            </a:r>
            <a:r>
              <a:rPr lang="en-US" sz="2600" dirty="0"/>
              <a:t>the entire claimed function.</a:t>
            </a:r>
          </a:p>
          <a:p>
            <a:r>
              <a:rPr lang="en-US" sz="2600" dirty="0"/>
              <a:t>Sufficiency of the algorithm is determined in view of what one of ordinary skill would understand as sufficient to define the structure and make the boundaries of the claim understandable.  </a:t>
            </a:r>
          </a:p>
          <a:p>
            <a:r>
              <a:rPr lang="en-US" sz="2600" dirty="0"/>
              <a:t>Even if § 112(f) does not apply, computer implemented functional claim language must be evaluated written description and enablement</a:t>
            </a:r>
            <a:r>
              <a:rPr lang="en-US" sz="2600" dirty="0" smtClean="0"/>
              <a:t>.</a:t>
            </a:r>
            <a:endParaRPr lang="en-US" sz="2600" dirty="0"/>
          </a:p>
          <a:p>
            <a:r>
              <a:rPr lang="en-US" sz="2600" dirty="0"/>
              <a:t>The level of detail required to satisfy the written description requirement varies depending on the nature and scope of the claims and on the complexity and predictability of the technology.  Information that is well-known in the art need not be described in detail in the specification.  However, sufficient information must be provided to show that the inventor had possession of the invention as claimed.</a:t>
            </a:r>
          </a:p>
          <a:p>
            <a:endParaRPr lang="en-US" sz="2800" dirty="0"/>
          </a:p>
        </p:txBody>
      </p:sp>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4</a:t>
            </a:fld>
            <a:endParaRPr lang="en-US" dirty="0"/>
          </a:p>
        </p:txBody>
      </p:sp>
    </p:spTree>
    <p:extLst>
      <p:ext uri="{BB962C8B-B14F-4D97-AF65-F5344CB8AC3E}">
        <p14:creationId xmlns:p14="http://schemas.microsoft.com/office/powerpoint/2010/main" val="153668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idx="1"/>
          </p:nvPr>
        </p:nvSpPr>
        <p:spPr>
          <a:xfrm>
            <a:off x="406401" y="1930400"/>
            <a:ext cx="8520545" cy="3251200"/>
          </a:xfrm>
        </p:spPr>
        <p:txBody>
          <a:bodyPr>
            <a:normAutofit/>
          </a:bodyPr>
          <a:lstStyle/>
          <a:p>
            <a:r>
              <a:rPr lang="en-US" sz="2400" dirty="0"/>
              <a:t>The specification need not disclose what is well-known in the art.  This is of particular importance with respect to computer implemented inventions due to the high level of skill in the art and the similarly high level of predictability in generating programs to achieve an intended result without undue experimentation</a:t>
            </a:r>
            <a:r>
              <a:rPr lang="en-US" sz="2400" dirty="0" smtClean="0"/>
              <a:t>.</a:t>
            </a:r>
          </a:p>
          <a:p>
            <a:pPr marL="0" indent="0">
              <a:buNone/>
            </a:pPr>
            <a:endParaRPr lang="en-US" sz="2400" dirty="0" smtClean="0"/>
          </a:p>
        </p:txBody>
      </p:sp>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5</a:t>
            </a:fld>
            <a:endParaRPr lang="en-US" dirty="0"/>
          </a:p>
        </p:txBody>
      </p:sp>
    </p:spTree>
    <p:extLst>
      <p:ext uri="{BB962C8B-B14F-4D97-AF65-F5344CB8AC3E}">
        <p14:creationId xmlns:p14="http://schemas.microsoft.com/office/powerpoint/2010/main" val="340357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6</a:t>
            </a:fld>
            <a:endParaRPr lang="en-US" dirty="0"/>
          </a:p>
        </p:txBody>
      </p:sp>
      <p:sp>
        <p:nvSpPr>
          <p:cNvPr id="3" name="Rectangle 2"/>
          <p:cNvSpPr/>
          <p:nvPr/>
        </p:nvSpPr>
        <p:spPr>
          <a:xfrm>
            <a:off x="1440873" y="2401522"/>
            <a:ext cx="6640945" cy="492122"/>
          </a:xfrm>
          <a:prstGeom prst="rect">
            <a:avLst/>
          </a:prstGeom>
        </p:spPr>
        <p:txBody>
          <a:bodyPr wrap="square">
            <a:spAutoFit/>
          </a:bodyPr>
          <a:lstStyle/>
          <a:p>
            <a:pPr marR="0" lvl="0">
              <a:lnSpc>
                <a:spcPct val="115000"/>
              </a:lnSpc>
              <a:spcBef>
                <a:spcPts val="0"/>
              </a:spcBef>
              <a:spcAft>
                <a:spcPts val="1000"/>
              </a:spcAft>
              <a:tabLst>
                <a:tab pos="457200" algn="l"/>
              </a:tabLst>
            </a:pPr>
            <a:r>
              <a:rPr lang="en-US" sz="2400" b="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II.	HOW MUCH DO WE NEED TO SATISFY § 112?</a:t>
            </a:r>
            <a:endPar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297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a:spLocks noGrp="1"/>
          </p:cNvSpPr>
          <p:nvPr/>
        </p:nvSpPr>
        <p:spPr>
          <a:xfrm>
            <a:off x="304800" y="1467431"/>
            <a:ext cx="5404819" cy="4575835"/>
          </a:xfrm>
          <a:prstGeom prst="rect">
            <a:avLst/>
          </a:prstGeom>
        </p:spPr>
        <p:txBody>
          <a:bodyPr vert="horz" lIns="91440" tIns="45720" rIns="91440" bIns="45720" rtlCol="0">
            <a:normAutofit fontScale="32500" lnSpcReduction="20000"/>
          </a:bodyPr>
          <a:lstStyle/>
          <a:p>
            <a:r>
              <a:rPr lang="en-US" sz="4000" dirty="0">
                <a:solidFill>
                  <a:srgbClr val="003D79"/>
                </a:solidFill>
              </a:rPr>
              <a:t>U.S. Patent No. 5,379,057:  </a:t>
            </a:r>
            <a:r>
              <a:rPr lang="en-US" sz="4000" dirty="0" smtClean="0">
                <a:solidFill>
                  <a:srgbClr val="003D79"/>
                </a:solidFill>
              </a:rPr>
              <a:t>a computer user can combine features of libraries</a:t>
            </a:r>
          </a:p>
          <a:p>
            <a:endParaRPr lang="en-US" sz="4000" dirty="0">
              <a:solidFill>
                <a:srgbClr val="003D79"/>
              </a:solidFill>
            </a:endParaRPr>
          </a:p>
          <a:p>
            <a:r>
              <a:rPr lang="en-US" sz="4000" dirty="0">
                <a:solidFill>
                  <a:srgbClr val="003D79"/>
                </a:solidFill>
              </a:rPr>
              <a:t>Claim 5:  “</a:t>
            </a:r>
            <a:r>
              <a:rPr lang="en-US" sz="4000" i="1" dirty="0">
                <a:solidFill>
                  <a:srgbClr val="003D79"/>
                </a:solidFill>
              </a:rPr>
              <a:t>means for </a:t>
            </a:r>
            <a:r>
              <a:rPr lang="en-US" sz="4000" i="1" dirty="0" smtClean="0">
                <a:solidFill>
                  <a:srgbClr val="003D79"/>
                </a:solidFill>
              </a:rPr>
              <a:t>cross-referencing said responses with one of the libraries of said possible responses” </a:t>
            </a:r>
            <a:endParaRPr lang="en-US" sz="4000" i="1" dirty="0">
              <a:solidFill>
                <a:srgbClr val="003D79"/>
              </a:solidFill>
            </a:endParaRPr>
          </a:p>
          <a:p>
            <a:endParaRPr lang="en-US" sz="4000" i="1" dirty="0">
              <a:solidFill>
                <a:srgbClr val="003D79"/>
              </a:solidFill>
            </a:endParaRPr>
          </a:p>
          <a:p>
            <a:r>
              <a:rPr lang="en-US" sz="4000" dirty="0">
                <a:solidFill>
                  <a:srgbClr val="003D79"/>
                </a:solidFill>
              </a:rPr>
              <a:t>Specification: </a:t>
            </a:r>
          </a:p>
          <a:p>
            <a:endParaRPr lang="en-US" sz="4000" dirty="0">
              <a:solidFill>
                <a:srgbClr val="003D79"/>
              </a:solidFill>
            </a:endParaRPr>
          </a:p>
          <a:p>
            <a:r>
              <a:rPr lang="en-US" sz="4000" dirty="0">
                <a:solidFill>
                  <a:srgbClr val="003D79"/>
                </a:solidFill>
              </a:rPr>
              <a:t>“Cross-referencing entails the matching of entered responses with a library of possible responses, and, if a match is encountered, displaying the fact of the match, otherwise alerting the user, or displaying information stored in memory fields associated with that library entry.”  </a:t>
            </a:r>
          </a:p>
          <a:p>
            <a:endParaRPr lang="en-US" sz="4000" dirty="0">
              <a:solidFill>
                <a:srgbClr val="003D79"/>
              </a:solidFill>
            </a:endParaRPr>
          </a:p>
          <a:p>
            <a:r>
              <a:rPr lang="en-US" sz="4000" dirty="0">
                <a:solidFill>
                  <a:srgbClr val="003D79"/>
                </a:solidFill>
              </a:rPr>
              <a:t>‘057 patent, col. 3 ll. 43-48.</a:t>
            </a:r>
          </a:p>
          <a:p>
            <a:endParaRPr lang="en-US" sz="4000" dirty="0">
              <a:solidFill>
                <a:srgbClr val="003D79"/>
              </a:solidFill>
            </a:endParaRPr>
          </a:p>
          <a:p>
            <a:r>
              <a:rPr lang="en-US" sz="4000" dirty="0">
                <a:solidFill>
                  <a:srgbClr val="003D79"/>
                </a:solidFill>
              </a:rPr>
              <a:t>“Cross-Referencing imports that, for each answer field, the entered response can be related to a library to determine if the response in the answer field is existent in the library.  In other words, the answer information is cross-referenced against that specific library.  If it is available in that library, then, corresponding to that library entry, an action is executed.  For instance, the associated action can involve an overlay window that alerts the user of the fact of the match with the library entry, or displays the contents of an information field stored in association with that entry in the memory.”</a:t>
            </a:r>
          </a:p>
          <a:p>
            <a:endParaRPr lang="en-US" sz="4000" dirty="0">
              <a:solidFill>
                <a:srgbClr val="003D79"/>
              </a:solidFill>
            </a:endParaRPr>
          </a:p>
          <a:p>
            <a:r>
              <a:rPr lang="en-US" sz="4000" dirty="0">
                <a:solidFill>
                  <a:srgbClr val="003D79"/>
                </a:solidFill>
              </a:rPr>
              <a:t>‘057 patent, col. 14 l. 57 to col. 15 l. 4.</a:t>
            </a:r>
          </a:p>
          <a:p>
            <a:endParaRPr lang="en-US" sz="4000" dirty="0">
              <a:solidFill>
                <a:srgbClr val="003D79"/>
              </a:solidFill>
            </a:endParaRPr>
          </a:p>
          <a:p>
            <a:r>
              <a:rPr lang="en-US" sz="4000" dirty="0">
                <a:solidFill>
                  <a:srgbClr val="003D79"/>
                </a:solidFill>
              </a:rPr>
              <a:t>Held: Description sufficient structure; inclusion of computer code not required; algorithm can be recited in prose</a:t>
            </a:r>
          </a:p>
          <a:p>
            <a:pPr marL="342900" marR="0" lvl="0" indent="-342900">
              <a:spcBef>
                <a:spcPts val="0"/>
              </a:spcBef>
              <a:spcAft>
                <a:spcPts val="0"/>
              </a:spcAft>
              <a:buFont typeface="Arial" panose="020B0604020202020204" pitchFamily="34" charset="0"/>
              <a:buChar char="•"/>
              <a:tabLst>
                <a:tab pos="457200" algn="l"/>
              </a:tabLst>
            </a:pPr>
            <a:endParaRPr lang="en-US" sz="1200" dirty="0">
              <a:solidFill>
                <a:srgbClr val="003D7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itle 3">
            <a:extLst>
              <a:ext uri="{FF2B5EF4-FFF2-40B4-BE49-F238E27FC236}">
                <a16:creationId xmlns:a16="http://schemas.microsoft.com/office/drawing/2014/main" id="{97E1FFA9-D0F7-4042-AE69-60F1F164F115}"/>
              </a:ext>
            </a:extLst>
          </p:cNvPr>
          <p:cNvSpPr>
            <a:spLocks noGrp="1"/>
          </p:cNvSpPr>
          <p:nvPr>
            <p:ph type="title"/>
          </p:nvPr>
        </p:nvSpPr>
        <p:spPr>
          <a:xfrm>
            <a:off x="110837" y="28629"/>
            <a:ext cx="8850082" cy="794818"/>
          </a:xfrm>
        </p:spPr>
        <p:txBody>
          <a:bodyPr>
            <a:normAutofit/>
          </a:bodyPr>
          <a:lstStyle/>
          <a:p>
            <a:r>
              <a:rPr lang="en-US" sz="2400" i="1" dirty="0">
                <a:solidFill>
                  <a:srgbClr val="003D79"/>
                </a:solidFill>
              </a:rPr>
              <a:t>Typhoon Touch Techs., Inc. v. Dell, Inc</a:t>
            </a:r>
            <a:r>
              <a:rPr lang="en-US" sz="2400" i="1" dirty="0" smtClean="0">
                <a:solidFill>
                  <a:srgbClr val="003D79"/>
                </a:solidFill>
              </a:rPr>
              <a:t>., </a:t>
            </a:r>
            <a:r>
              <a:rPr lang="en-US" sz="2400" dirty="0" smtClean="0">
                <a:solidFill>
                  <a:srgbClr val="003D79"/>
                </a:solidFill>
              </a:rPr>
              <a:t>659 </a:t>
            </a:r>
            <a:r>
              <a:rPr lang="en-US" sz="2400" dirty="0">
                <a:solidFill>
                  <a:srgbClr val="003D79"/>
                </a:solidFill>
              </a:rPr>
              <a:t>F.3d 1376 (Fed. Cir. 2011</a:t>
            </a:r>
            <a:r>
              <a:rPr lang="en-US" sz="2400" dirty="0" smtClean="0">
                <a:solidFill>
                  <a:srgbClr val="003D79"/>
                </a:solidFill>
              </a:rPr>
              <a:t>)</a:t>
            </a:r>
            <a:endParaRPr lang="en-US" sz="2400" i="1" dirty="0">
              <a:solidFill>
                <a:srgbClr val="003D79"/>
              </a:solidFill>
            </a:endParaRPr>
          </a:p>
        </p:txBody>
      </p:sp>
      <p:sp>
        <p:nvSpPr>
          <p:cNvPr id="5" name="Title 3">
            <a:extLst>
              <a:ext uri="{FF2B5EF4-FFF2-40B4-BE49-F238E27FC236}">
                <a16:creationId xmlns:a16="http://schemas.microsoft.com/office/drawing/2014/main" id="{A836D09F-0990-45AD-9CF0-70177B6E21E1}"/>
              </a:ext>
            </a:extLst>
          </p:cNvPr>
          <p:cNvSpPr txBox="1">
            <a:spLocks/>
          </p:cNvSpPr>
          <p:nvPr/>
        </p:nvSpPr>
        <p:spPr>
          <a:xfrm>
            <a:off x="3146482" y="851543"/>
            <a:ext cx="2907953" cy="431162"/>
          </a:xfrm>
          <a:prstGeom prst="rect">
            <a:avLst/>
          </a:prstGeom>
        </p:spPr>
        <p:txBody>
          <a:bodyPr vert="horz" lIns="91440" tIns="45720" rIns="91440" bIns="45720" rtlCol="0">
            <a:normAutofit/>
          </a:bodyPr>
          <a:lstStyle>
            <a:defPPr>
              <a:defRPr lang="en-US"/>
            </a:defPPr>
            <a:lvl1pPr marL="342900" marR="0" lvl="0" indent="-342900">
              <a:spcBef>
                <a:spcPts val="0"/>
              </a:spcBef>
              <a:spcAft>
                <a:spcPts val="0"/>
              </a:spcAft>
              <a:buFont typeface="Arial" panose="020B0604020202020204" pitchFamily="34" charset="0"/>
              <a:buChar char="•"/>
              <a:tabLst>
                <a:tab pos="457200" algn="l"/>
              </a:tabLst>
              <a:defRPr sz="2400">
                <a:solidFill>
                  <a:srgbClr val="003D79"/>
                </a:solidFill>
                <a:latin typeface="Calibri" panose="020F0502020204030204" pitchFamily="34" charset="0"/>
                <a:ea typeface="Times New Roman" panose="02020603050405020304" pitchFamily="18" charset="0"/>
                <a:cs typeface="Times New Roman" panose="02020603050405020304" pitchFamily="18" charset="0"/>
              </a:defRPr>
            </a:lvl1pPr>
          </a:lstStyle>
          <a:p>
            <a:pPr marL="0" indent="0">
              <a:buNone/>
            </a:pPr>
            <a:r>
              <a:rPr lang="en-US" sz="2000" dirty="0"/>
              <a:t>Enough  / Not Enough</a:t>
            </a:r>
          </a:p>
        </p:txBody>
      </p:sp>
      <p:sp>
        <p:nvSpPr>
          <p:cNvPr id="6" name="Rectangle 5">
            <a:extLst>
              <a:ext uri="{FF2B5EF4-FFF2-40B4-BE49-F238E27FC236}">
                <a16:creationId xmlns:a16="http://schemas.microsoft.com/office/drawing/2014/main" id="{E59132FC-081C-447B-A6AE-3EEAD6051FDB}"/>
              </a:ext>
            </a:extLst>
          </p:cNvPr>
          <p:cNvSpPr/>
          <p:nvPr/>
        </p:nvSpPr>
        <p:spPr>
          <a:xfrm>
            <a:off x="3171650" y="907732"/>
            <a:ext cx="906710" cy="318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lumMod val="75000"/>
                </a:schemeClr>
              </a:solidFill>
            </a:endParaRPr>
          </a:p>
        </p:txBody>
      </p:sp>
      <p:pic>
        <p:nvPicPr>
          <p:cNvPr id="3" name="Picture 2">
            <a:extLst>
              <a:ext uri="{FF2B5EF4-FFF2-40B4-BE49-F238E27FC236}">
                <a16:creationId xmlns:a16="http://schemas.microsoft.com/office/drawing/2014/main" id="{59A7B90D-84DF-4778-8913-FE098D9128F3}"/>
              </a:ext>
            </a:extLst>
          </p:cNvPr>
          <p:cNvPicPr>
            <a:picLocks noChangeAspect="1"/>
          </p:cNvPicPr>
          <p:nvPr/>
        </p:nvPicPr>
        <p:blipFill>
          <a:blip r:embed="rId2"/>
          <a:stretch>
            <a:fillRect/>
          </a:stretch>
        </p:blipFill>
        <p:spPr>
          <a:xfrm>
            <a:off x="5709620" y="2353030"/>
            <a:ext cx="3251299" cy="2151939"/>
          </a:xfrm>
          <a:prstGeom prst="rect">
            <a:avLst/>
          </a:prstGeom>
        </p:spPr>
      </p:pic>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7</a:t>
            </a:fld>
            <a:endParaRPr lang="en-US" dirty="0"/>
          </a:p>
        </p:txBody>
      </p:sp>
    </p:spTree>
    <p:extLst>
      <p:ext uri="{BB962C8B-B14F-4D97-AF65-F5344CB8AC3E}">
        <p14:creationId xmlns:p14="http://schemas.microsoft.com/office/powerpoint/2010/main" val="192473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a:spLocks noGrp="1"/>
          </p:cNvSpPr>
          <p:nvPr/>
        </p:nvSpPr>
        <p:spPr>
          <a:xfrm>
            <a:off x="308292" y="1499989"/>
            <a:ext cx="4423195" cy="4241592"/>
          </a:xfrm>
          <a:prstGeom prst="rect">
            <a:avLst/>
          </a:prstGeom>
        </p:spPr>
        <p:txBody>
          <a:bodyPr vert="horz" lIns="91440" tIns="45720" rIns="91440" bIns="45720" rtlCol="0">
            <a:normAutofit fontScale="92500" lnSpcReduction="20000"/>
          </a:bodyPr>
          <a:lstStyle/>
          <a:p>
            <a:r>
              <a:rPr lang="en-US" sz="1600" dirty="0">
                <a:solidFill>
                  <a:srgbClr val="003D79"/>
                </a:solidFill>
              </a:rPr>
              <a:t>U.S. Patent No. 5,799,273:  interface between speech recognition engine and end-user application programs on a personal </a:t>
            </a:r>
            <a:r>
              <a:rPr lang="en-US" sz="1600" dirty="0" smtClean="0">
                <a:solidFill>
                  <a:srgbClr val="003D79"/>
                </a:solidFill>
              </a:rPr>
              <a:t>computer (e.g., Word)</a:t>
            </a:r>
            <a:endParaRPr lang="en-US" sz="1600" dirty="0">
              <a:solidFill>
                <a:srgbClr val="003D79"/>
              </a:solidFill>
            </a:endParaRPr>
          </a:p>
          <a:p>
            <a:endParaRPr lang="en-US" sz="900" dirty="0">
              <a:solidFill>
                <a:srgbClr val="003D79"/>
              </a:solidFill>
            </a:endParaRPr>
          </a:p>
          <a:p>
            <a:r>
              <a:rPr lang="en-US" sz="1600" dirty="0">
                <a:solidFill>
                  <a:srgbClr val="003D79"/>
                </a:solidFill>
              </a:rPr>
              <a:t>Claim 61:  “</a:t>
            </a:r>
            <a:r>
              <a:rPr lang="en-US" sz="1600" i="1" dirty="0">
                <a:solidFill>
                  <a:srgbClr val="003D79"/>
                </a:solidFill>
              </a:rPr>
              <a:t>means, independent of the one computer-related application, for forming link data linking a portion of the audio data to at least one the recognized words independently of the one computer-related application . . . and means, independent of the one computer-related application, for updating the position identifiers in response to changes in positions of the recognized words within the one computer-related application.”</a:t>
            </a:r>
          </a:p>
          <a:p>
            <a:endParaRPr lang="en-US" sz="900" i="1" dirty="0">
              <a:solidFill>
                <a:srgbClr val="003D79"/>
              </a:solidFill>
            </a:endParaRPr>
          </a:p>
          <a:p>
            <a:r>
              <a:rPr lang="en-US" sz="1600" dirty="0">
                <a:solidFill>
                  <a:srgbClr val="003D79"/>
                </a:solidFill>
              </a:rPr>
              <a:t>Specification: </a:t>
            </a:r>
            <a:r>
              <a:rPr lang="en-US" sz="1600" i="1" dirty="0">
                <a:solidFill>
                  <a:srgbClr val="003D79"/>
                </a:solidFill>
              </a:rPr>
              <a:t>“The speech recognition interface application 12 receives the recognized word . . . and outputs the word using the dynamic data exchange (DDE) protocol in the Windows operating system.”</a:t>
            </a:r>
            <a:endParaRPr lang="en-US" sz="900" i="1" dirty="0">
              <a:solidFill>
                <a:srgbClr val="003D79"/>
              </a:solidFill>
            </a:endParaRPr>
          </a:p>
          <a:p>
            <a:endParaRPr lang="en-US" sz="900" dirty="0">
              <a:solidFill>
                <a:srgbClr val="003D79"/>
              </a:solidFill>
            </a:endParaRPr>
          </a:p>
          <a:p>
            <a:r>
              <a:rPr lang="en-US" sz="1600" dirty="0">
                <a:solidFill>
                  <a:srgbClr val="003D79"/>
                </a:solidFill>
              </a:rPr>
              <a:t>Held:  sufficient algorithmic structure for independent means where one of ordinary skill in the art could use well-known Windows operating features (messages, function calls, hooking) </a:t>
            </a:r>
          </a:p>
          <a:p>
            <a:pPr marL="342900" marR="0" lvl="0" indent="-342900">
              <a:spcBef>
                <a:spcPts val="0"/>
              </a:spcBef>
              <a:spcAft>
                <a:spcPts val="0"/>
              </a:spcAft>
              <a:buFont typeface="Arial" panose="020B0604020202020204" pitchFamily="34" charset="0"/>
              <a:buChar char="•"/>
              <a:tabLst>
                <a:tab pos="457200" algn="l"/>
              </a:tabLst>
            </a:pPr>
            <a:endParaRPr lang="en-US" sz="900" dirty="0">
              <a:solidFill>
                <a:srgbClr val="003D7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itle 3">
            <a:extLst>
              <a:ext uri="{FF2B5EF4-FFF2-40B4-BE49-F238E27FC236}">
                <a16:creationId xmlns:a16="http://schemas.microsoft.com/office/drawing/2014/main" id="{97E1FFA9-D0F7-4042-AE69-60F1F164F115}"/>
              </a:ext>
            </a:extLst>
          </p:cNvPr>
          <p:cNvSpPr>
            <a:spLocks noGrp="1"/>
          </p:cNvSpPr>
          <p:nvPr>
            <p:ph type="title"/>
          </p:nvPr>
        </p:nvSpPr>
        <p:spPr>
          <a:xfrm>
            <a:off x="97730" y="56724"/>
            <a:ext cx="9005455" cy="794818"/>
          </a:xfrm>
        </p:spPr>
        <p:txBody>
          <a:bodyPr>
            <a:noAutofit/>
          </a:bodyPr>
          <a:lstStyle/>
          <a:p>
            <a:r>
              <a:rPr lang="en-US" sz="2400" i="1" dirty="0" err="1">
                <a:solidFill>
                  <a:srgbClr val="003D79"/>
                </a:solidFill>
              </a:rPr>
              <a:t>AllVoice</a:t>
            </a:r>
            <a:r>
              <a:rPr lang="en-US" sz="2400" i="1" dirty="0">
                <a:solidFill>
                  <a:srgbClr val="003D79"/>
                </a:solidFill>
              </a:rPr>
              <a:t> Computing PLC v. Nuance </a:t>
            </a:r>
            <a:r>
              <a:rPr lang="en-US" sz="2400" i="1" dirty="0" err="1">
                <a:solidFill>
                  <a:srgbClr val="003D79"/>
                </a:solidFill>
              </a:rPr>
              <a:t>Communs</a:t>
            </a:r>
            <a:r>
              <a:rPr lang="en-US" sz="2400" i="1" dirty="0">
                <a:solidFill>
                  <a:srgbClr val="003D79"/>
                </a:solidFill>
              </a:rPr>
              <a:t>., Inc.</a:t>
            </a:r>
            <a:r>
              <a:rPr lang="en-US" sz="2400" dirty="0">
                <a:solidFill>
                  <a:srgbClr val="003D79"/>
                </a:solidFill>
              </a:rPr>
              <a:t>, 504 F.3d </a:t>
            </a:r>
            <a:r>
              <a:rPr lang="en-US" sz="2400" dirty="0" smtClean="0">
                <a:solidFill>
                  <a:srgbClr val="003D79"/>
                </a:solidFill>
              </a:rPr>
              <a:t>1236</a:t>
            </a:r>
            <a:br>
              <a:rPr lang="en-US" sz="2400" dirty="0" smtClean="0">
                <a:solidFill>
                  <a:srgbClr val="003D79"/>
                </a:solidFill>
              </a:rPr>
            </a:br>
            <a:r>
              <a:rPr lang="en-US" sz="2400" dirty="0" smtClean="0">
                <a:solidFill>
                  <a:srgbClr val="003D79"/>
                </a:solidFill>
              </a:rPr>
              <a:t>(</a:t>
            </a:r>
            <a:r>
              <a:rPr lang="en-US" sz="2400" dirty="0">
                <a:solidFill>
                  <a:srgbClr val="003D79"/>
                </a:solidFill>
              </a:rPr>
              <a:t>Fed. Cir. 2007</a:t>
            </a:r>
            <a:r>
              <a:rPr lang="en-US" sz="2400" dirty="0" smtClean="0">
                <a:solidFill>
                  <a:srgbClr val="003D79"/>
                </a:solidFill>
              </a:rPr>
              <a:t>)</a:t>
            </a:r>
            <a:endParaRPr lang="en-US" sz="2400" i="1" dirty="0">
              <a:solidFill>
                <a:srgbClr val="003D79"/>
              </a:solidFill>
            </a:endParaRPr>
          </a:p>
        </p:txBody>
      </p:sp>
      <p:sp>
        <p:nvSpPr>
          <p:cNvPr id="5" name="Title 3">
            <a:extLst>
              <a:ext uri="{FF2B5EF4-FFF2-40B4-BE49-F238E27FC236}">
                <a16:creationId xmlns:a16="http://schemas.microsoft.com/office/drawing/2014/main" id="{A836D09F-0990-45AD-9CF0-70177B6E21E1}"/>
              </a:ext>
            </a:extLst>
          </p:cNvPr>
          <p:cNvSpPr txBox="1">
            <a:spLocks/>
          </p:cNvSpPr>
          <p:nvPr/>
        </p:nvSpPr>
        <p:spPr>
          <a:xfrm>
            <a:off x="3146482" y="851542"/>
            <a:ext cx="2907953" cy="566053"/>
          </a:xfrm>
          <a:prstGeom prst="rect">
            <a:avLst/>
          </a:prstGeom>
        </p:spPr>
        <p:txBody>
          <a:bodyPr vert="horz" lIns="91440" tIns="45720" rIns="91440" bIns="45720" rtlCol="0">
            <a:normAutofit/>
          </a:bodyPr>
          <a:lstStyle>
            <a:defPPr>
              <a:defRPr lang="en-US"/>
            </a:defPPr>
            <a:lvl1pPr marL="342900" marR="0" lvl="0" indent="-342900">
              <a:spcBef>
                <a:spcPts val="0"/>
              </a:spcBef>
              <a:spcAft>
                <a:spcPts val="0"/>
              </a:spcAft>
              <a:buFont typeface="Arial" panose="020B0604020202020204" pitchFamily="34" charset="0"/>
              <a:buChar char="•"/>
              <a:tabLst>
                <a:tab pos="457200" algn="l"/>
              </a:tabLst>
              <a:defRPr sz="2400">
                <a:solidFill>
                  <a:srgbClr val="003D79"/>
                </a:solidFill>
                <a:latin typeface="Calibri" panose="020F0502020204030204" pitchFamily="34" charset="0"/>
                <a:ea typeface="Times New Roman" panose="02020603050405020304" pitchFamily="18" charset="0"/>
                <a:cs typeface="Times New Roman" panose="02020603050405020304" pitchFamily="18" charset="0"/>
              </a:defRPr>
            </a:lvl1pPr>
          </a:lstStyle>
          <a:p>
            <a:pPr marL="0" indent="0">
              <a:buNone/>
            </a:pPr>
            <a:r>
              <a:rPr lang="en-US" sz="2000" dirty="0"/>
              <a:t>Enough  / Not Enough</a:t>
            </a:r>
          </a:p>
        </p:txBody>
      </p:sp>
      <p:sp>
        <p:nvSpPr>
          <p:cNvPr id="6" name="Rectangle 5">
            <a:extLst>
              <a:ext uri="{FF2B5EF4-FFF2-40B4-BE49-F238E27FC236}">
                <a16:creationId xmlns:a16="http://schemas.microsoft.com/office/drawing/2014/main" id="{E59132FC-081C-447B-A6AE-3EEAD6051FDB}"/>
              </a:ext>
            </a:extLst>
          </p:cNvPr>
          <p:cNvSpPr/>
          <p:nvPr/>
        </p:nvSpPr>
        <p:spPr>
          <a:xfrm>
            <a:off x="3171650" y="907732"/>
            <a:ext cx="906710" cy="318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lumMod val="75000"/>
                </a:schemeClr>
              </a:solidFill>
            </a:endParaRPr>
          </a:p>
        </p:txBody>
      </p:sp>
      <p:pic>
        <p:nvPicPr>
          <p:cNvPr id="7" name="Picture 6">
            <a:extLst>
              <a:ext uri="{FF2B5EF4-FFF2-40B4-BE49-F238E27FC236}">
                <a16:creationId xmlns:a16="http://schemas.microsoft.com/office/drawing/2014/main" id="{846DD125-94F1-42C5-8EAA-E2B6E8771A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1288" y="1170192"/>
            <a:ext cx="2907953" cy="4658978"/>
          </a:xfrm>
          <a:prstGeom prst="rect">
            <a:avLst/>
          </a:prstGeom>
        </p:spPr>
      </p:pic>
      <p:sp>
        <p:nvSpPr>
          <p:cNvPr id="2" name="Rectangle 1">
            <a:extLst>
              <a:ext uri="{FF2B5EF4-FFF2-40B4-BE49-F238E27FC236}">
                <a16:creationId xmlns:a16="http://schemas.microsoft.com/office/drawing/2014/main" id="{28F48F1B-1B0F-46A2-9BEA-A21DFC57570D}"/>
              </a:ext>
            </a:extLst>
          </p:cNvPr>
          <p:cNvSpPr/>
          <p:nvPr/>
        </p:nvSpPr>
        <p:spPr>
          <a:xfrm>
            <a:off x="7368363" y="5167423"/>
            <a:ext cx="1180214" cy="2445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922F36-0473-41F4-B9E7-F95B671DE0D7}"/>
              </a:ext>
            </a:extLst>
          </p:cNvPr>
          <p:cNvSpPr/>
          <p:nvPr/>
        </p:nvSpPr>
        <p:spPr>
          <a:xfrm>
            <a:off x="7368363" y="2459665"/>
            <a:ext cx="1180214" cy="61314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FF66107-BA28-4A8D-8D39-E02D287F04FE}"/>
              </a:ext>
            </a:extLst>
          </p:cNvPr>
          <p:cNvSpPr/>
          <p:nvPr/>
        </p:nvSpPr>
        <p:spPr>
          <a:xfrm>
            <a:off x="7368363" y="4541118"/>
            <a:ext cx="1180214" cy="3711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r>
              <a:rPr lang="en-US" smtClean="0"/>
              <a:t> Page </a:t>
            </a:r>
            <a:fld id="{CDD328FC-D7DF-4D4B-A33E-5547CB14CAFF}" type="slidenum">
              <a:rPr lang="en-US" smtClean="0"/>
              <a:pPr/>
              <a:t>8</a:t>
            </a:fld>
            <a:endParaRPr lang="en-US" dirty="0"/>
          </a:p>
        </p:txBody>
      </p:sp>
    </p:spTree>
    <p:extLst>
      <p:ext uri="{BB962C8B-B14F-4D97-AF65-F5344CB8AC3E}">
        <p14:creationId xmlns:p14="http://schemas.microsoft.com/office/powerpoint/2010/main" val="106580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a:spLocks noGrp="1"/>
          </p:cNvSpPr>
          <p:nvPr/>
        </p:nvSpPr>
        <p:spPr>
          <a:xfrm>
            <a:off x="140664" y="1455184"/>
            <a:ext cx="4930954" cy="4501408"/>
          </a:xfrm>
          <a:prstGeom prst="rect">
            <a:avLst/>
          </a:prstGeom>
        </p:spPr>
        <p:txBody>
          <a:bodyPr vert="horz" lIns="91440" tIns="45720" rIns="91440" bIns="45720" rtlCol="0">
            <a:noAutofit/>
          </a:bodyPr>
          <a:lstStyle/>
          <a:p>
            <a:r>
              <a:rPr lang="en-US" sz="1400" dirty="0">
                <a:solidFill>
                  <a:srgbClr val="003D79"/>
                </a:solidFill>
              </a:rPr>
              <a:t>Patent:  a system for management of supply chain data for multiple warehouses</a:t>
            </a:r>
          </a:p>
          <a:p>
            <a:endParaRPr lang="en-US" sz="800" dirty="0">
              <a:solidFill>
                <a:srgbClr val="003D79"/>
              </a:solidFill>
            </a:endParaRPr>
          </a:p>
          <a:p>
            <a:r>
              <a:rPr lang="en-US" sz="1400" dirty="0">
                <a:solidFill>
                  <a:srgbClr val="003D79"/>
                </a:solidFill>
              </a:rPr>
              <a:t>U.S. Patent Application No. 10/798,505; claims 11-12.</a:t>
            </a:r>
          </a:p>
          <a:p>
            <a:endParaRPr lang="en-US" sz="800" dirty="0">
              <a:solidFill>
                <a:srgbClr val="003D79"/>
              </a:solidFill>
            </a:endParaRPr>
          </a:p>
          <a:p>
            <a:r>
              <a:rPr lang="en-US" sz="1400" dirty="0">
                <a:solidFill>
                  <a:srgbClr val="003D79"/>
                </a:solidFill>
              </a:rPr>
              <a:t>Claim:  “</a:t>
            </a:r>
            <a:r>
              <a:rPr lang="en-US" sz="1400" i="1" dirty="0">
                <a:solidFill>
                  <a:srgbClr val="003D79"/>
                </a:solidFill>
              </a:rPr>
              <a:t>reverse logistics means for generating transfer data”</a:t>
            </a:r>
          </a:p>
          <a:p>
            <a:endParaRPr lang="en-US" sz="800" dirty="0">
              <a:solidFill>
                <a:srgbClr val="003D79"/>
              </a:solidFill>
            </a:endParaRPr>
          </a:p>
          <a:p>
            <a:r>
              <a:rPr lang="en-US" sz="1400" dirty="0">
                <a:solidFill>
                  <a:srgbClr val="003D79"/>
                </a:solidFill>
              </a:rPr>
              <a:t>Specification:  “</a:t>
            </a:r>
            <a:r>
              <a:rPr lang="en-US" sz="1400" i="1" dirty="0">
                <a:solidFill>
                  <a:srgbClr val="003D79"/>
                </a:solidFill>
              </a:rPr>
              <a:t>At 804 warehouse inventory data and distribution inventory data is compared.  The method then proceeds to 806 where it is determined whether it is necessary to transfer a product between warehouses . . . If it is determined at 806 that product transfer between warehouses is not required the method proceeds to 810.  Otherwise, the method proceeds to 808 where shipping data is generated and transmitted to an appropriate location, such as a warehouse, a shipper, or other suitable locations.” </a:t>
            </a:r>
            <a:r>
              <a:rPr lang="en-US" sz="1400" dirty="0">
                <a:solidFill>
                  <a:srgbClr val="003D79"/>
                </a:solidFill>
              </a:rPr>
              <a:t>[0090]</a:t>
            </a:r>
          </a:p>
          <a:p>
            <a:endParaRPr lang="en-US" sz="800" dirty="0">
              <a:solidFill>
                <a:srgbClr val="003D79"/>
              </a:solidFill>
            </a:endParaRPr>
          </a:p>
          <a:p>
            <a:r>
              <a:rPr lang="en-US" sz="1400" dirty="0">
                <a:solidFill>
                  <a:srgbClr val="003D79"/>
                </a:solidFill>
              </a:rPr>
              <a:t>Held:  Figure 8 and description failed to disclose how a computer could be programmed to produce a structure that generated shipping data</a:t>
            </a:r>
          </a:p>
          <a:p>
            <a:pPr marL="342900" marR="0" lvl="0" indent="-342900">
              <a:spcBef>
                <a:spcPts val="0"/>
              </a:spcBef>
              <a:spcAft>
                <a:spcPts val="0"/>
              </a:spcAft>
              <a:buFont typeface="Arial" panose="020B0604020202020204" pitchFamily="34" charset="0"/>
              <a:buChar char="•"/>
              <a:tabLst>
                <a:tab pos="457200" algn="l"/>
              </a:tabLst>
            </a:pPr>
            <a:endParaRPr lang="en-US" sz="1400" dirty="0">
              <a:solidFill>
                <a:srgbClr val="003D79"/>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itle 3">
            <a:extLst>
              <a:ext uri="{FF2B5EF4-FFF2-40B4-BE49-F238E27FC236}">
                <a16:creationId xmlns:a16="http://schemas.microsoft.com/office/drawing/2014/main" id="{97E1FFA9-D0F7-4042-AE69-60F1F164F115}"/>
              </a:ext>
            </a:extLst>
          </p:cNvPr>
          <p:cNvSpPr>
            <a:spLocks noGrp="1"/>
          </p:cNvSpPr>
          <p:nvPr>
            <p:ph type="title"/>
          </p:nvPr>
        </p:nvSpPr>
        <p:spPr>
          <a:xfrm>
            <a:off x="1025236" y="184727"/>
            <a:ext cx="6797964" cy="629226"/>
          </a:xfrm>
        </p:spPr>
        <p:txBody>
          <a:bodyPr>
            <a:noAutofit/>
          </a:bodyPr>
          <a:lstStyle/>
          <a:p>
            <a:r>
              <a:rPr lang="en-US" sz="2400" i="1" dirty="0">
                <a:solidFill>
                  <a:srgbClr val="003D79"/>
                </a:solidFill>
              </a:rPr>
              <a:t>In re Aoyama</a:t>
            </a:r>
            <a:r>
              <a:rPr lang="en-US" sz="2400" dirty="0">
                <a:solidFill>
                  <a:srgbClr val="003D79"/>
                </a:solidFill>
              </a:rPr>
              <a:t>, </a:t>
            </a:r>
            <a:r>
              <a:rPr lang="en-US" sz="2400" dirty="0" smtClean="0">
                <a:solidFill>
                  <a:srgbClr val="003D79"/>
                </a:solidFill>
              </a:rPr>
              <a:t>656 </a:t>
            </a:r>
            <a:r>
              <a:rPr lang="en-US" sz="2400" dirty="0">
                <a:solidFill>
                  <a:srgbClr val="003D79"/>
                </a:solidFill>
              </a:rPr>
              <a:t>F.3d 1293 (Fed. Cir. 2011</a:t>
            </a:r>
            <a:r>
              <a:rPr lang="en-US" sz="2400" dirty="0" smtClean="0">
                <a:solidFill>
                  <a:srgbClr val="003D79"/>
                </a:solidFill>
              </a:rPr>
              <a:t>)</a:t>
            </a:r>
            <a:r>
              <a:rPr lang="en-US" sz="2400" i="1" dirty="0">
                <a:solidFill>
                  <a:srgbClr val="003D79"/>
                </a:solidFill>
              </a:rPr>
              <a:t/>
            </a:r>
            <a:br>
              <a:rPr lang="en-US" sz="2400" i="1" dirty="0">
                <a:solidFill>
                  <a:srgbClr val="003D79"/>
                </a:solidFill>
              </a:rPr>
            </a:br>
            <a:endParaRPr lang="en-US" sz="2400" i="1" dirty="0">
              <a:solidFill>
                <a:srgbClr val="003D79"/>
              </a:solidFill>
            </a:endParaRPr>
          </a:p>
        </p:txBody>
      </p:sp>
      <p:sp>
        <p:nvSpPr>
          <p:cNvPr id="5" name="Title 3">
            <a:extLst>
              <a:ext uri="{FF2B5EF4-FFF2-40B4-BE49-F238E27FC236}">
                <a16:creationId xmlns:a16="http://schemas.microsoft.com/office/drawing/2014/main" id="{A836D09F-0990-45AD-9CF0-70177B6E21E1}"/>
              </a:ext>
            </a:extLst>
          </p:cNvPr>
          <p:cNvSpPr txBox="1">
            <a:spLocks/>
          </p:cNvSpPr>
          <p:nvPr/>
        </p:nvSpPr>
        <p:spPr>
          <a:xfrm>
            <a:off x="3146482" y="851542"/>
            <a:ext cx="2907953" cy="566053"/>
          </a:xfrm>
          <a:prstGeom prst="rect">
            <a:avLst/>
          </a:prstGeom>
        </p:spPr>
        <p:txBody>
          <a:bodyPr vert="horz" lIns="91440" tIns="45720" rIns="91440" bIns="45720" rtlCol="0">
            <a:normAutofit/>
          </a:bodyPr>
          <a:lstStyle>
            <a:defPPr>
              <a:defRPr lang="en-US"/>
            </a:defPPr>
            <a:lvl1pPr marL="342900" marR="0" lvl="0" indent="-342900">
              <a:spcBef>
                <a:spcPts val="0"/>
              </a:spcBef>
              <a:spcAft>
                <a:spcPts val="0"/>
              </a:spcAft>
              <a:buFont typeface="Arial" panose="020B0604020202020204" pitchFamily="34" charset="0"/>
              <a:buChar char="•"/>
              <a:tabLst>
                <a:tab pos="457200" algn="l"/>
              </a:tabLst>
              <a:defRPr sz="2400">
                <a:solidFill>
                  <a:srgbClr val="003D79"/>
                </a:solidFill>
                <a:latin typeface="Calibri" panose="020F0502020204030204" pitchFamily="34" charset="0"/>
                <a:ea typeface="Times New Roman" panose="02020603050405020304" pitchFamily="18" charset="0"/>
                <a:cs typeface="Times New Roman" panose="02020603050405020304" pitchFamily="18" charset="0"/>
              </a:defRPr>
            </a:lvl1pPr>
          </a:lstStyle>
          <a:p>
            <a:pPr marL="0" indent="0">
              <a:buNone/>
            </a:pPr>
            <a:r>
              <a:rPr lang="en-US" sz="2000" dirty="0"/>
              <a:t>Enough  / Not Enough</a:t>
            </a:r>
          </a:p>
        </p:txBody>
      </p:sp>
      <p:sp>
        <p:nvSpPr>
          <p:cNvPr id="6" name="Rectangle 5">
            <a:extLst>
              <a:ext uri="{FF2B5EF4-FFF2-40B4-BE49-F238E27FC236}">
                <a16:creationId xmlns:a16="http://schemas.microsoft.com/office/drawing/2014/main" id="{E59132FC-081C-447B-A6AE-3EEAD6051FDB}"/>
              </a:ext>
            </a:extLst>
          </p:cNvPr>
          <p:cNvSpPr/>
          <p:nvPr/>
        </p:nvSpPr>
        <p:spPr>
          <a:xfrm>
            <a:off x="4252305" y="907732"/>
            <a:ext cx="1303368" cy="318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lumMod val="75000"/>
                </a:schemeClr>
              </a:solidFill>
            </a:endParaRPr>
          </a:p>
        </p:txBody>
      </p:sp>
      <p:pic>
        <p:nvPicPr>
          <p:cNvPr id="8" name="Picture 7">
            <a:extLst>
              <a:ext uri="{FF2B5EF4-FFF2-40B4-BE49-F238E27FC236}">
                <a16:creationId xmlns:a16="http://schemas.microsoft.com/office/drawing/2014/main" id="{AF35988F-DE7F-405F-B99D-45D768D2F9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1618" y="1455184"/>
            <a:ext cx="3780118" cy="4239662"/>
          </a:xfrm>
          <a:prstGeom prst="rect">
            <a:avLst/>
          </a:prstGeom>
        </p:spPr>
      </p:pic>
      <p:sp>
        <p:nvSpPr>
          <p:cNvPr id="9" name="Rectangle 8">
            <a:extLst>
              <a:ext uri="{FF2B5EF4-FFF2-40B4-BE49-F238E27FC236}">
                <a16:creationId xmlns:a16="http://schemas.microsoft.com/office/drawing/2014/main" id="{15C420DB-04BB-4BDF-BA8E-8502C1CE1776}"/>
              </a:ext>
            </a:extLst>
          </p:cNvPr>
          <p:cNvSpPr/>
          <p:nvPr/>
        </p:nvSpPr>
        <p:spPr>
          <a:xfrm>
            <a:off x="5124893" y="2668772"/>
            <a:ext cx="1669311" cy="35087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r>
              <a:rPr lang="en-US" smtClean="0"/>
              <a:t> Page </a:t>
            </a:r>
            <a:fld id="{CDD328FC-D7DF-4D4B-A33E-5547CB14CAFF}" type="slidenum">
              <a:rPr lang="en-US" smtClean="0"/>
              <a:pPr/>
              <a:t>9</a:t>
            </a:fld>
            <a:endParaRPr lang="en-US" dirty="0"/>
          </a:p>
        </p:txBody>
      </p:sp>
    </p:spTree>
    <p:extLst>
      <p:ext uri="{BB962C8B-B14F-4D97-AF65-F5344CB8AC3E}">
        <p14:creationId xmlns:p14="http://schemas.microsoft.com/office/powerpoint/2010/main" val="6382754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77002</TotalTime>
  <Words>1748</Words>
  <Application>Microsoft Office PowerPoint</Application>
  <PresentationFormat>On-screen Show (4:3)</PresentationFormat>
  <Paragraphs>134</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1_Office Theme</vt:lpstr>
      <vt:lpstr>  JANUARY 4, 2019 USPTO GUIDELINES ON COMPUTER-IMPLEMENTED FUNCTIONAL  CLAIM LIMITATIONS FOR COMPLIANCE WITH SECTION 112:  HOW MUCH IS ENOUGH? </vt:lpstr>
      <vt:lpstr>Table of Contents</vt:lpstr>
      <vt:lpstr> I.  SUMMARY OF THE GUIDELINES </vt:lpstr>
      <vt:lpstr>PowerPoint Presentation</vt:lpstr>
      <vt:lpstr>PowerPoint Presentation</vt:lpstr>
      <vt:lpstr>PowerPoint Presentation</vt:lpstr>
      <vt:lpstr>Typhoon Touch Techs., Inc. v. Dell, Inc., 659 F.3d 1376 (Fed. Cir. 2011)</vt:lpstr>
      <vt:lpstr>AllVoice Computing PLC v. Nuance Communs., Inc., 504 F.3d 1236 (Fed. Cir. 2007)</vt:lpstr>
      <vt:lpstr>In re Aoyama, 656 F.3d 1293 (Fed. Cir. 2011) </vt:lpstr>
      <vt:lpstr>Noah Sys. Inc. v. Intuit Inc., 675 F.3d 1302 (Fed. Cir. 2012) </vt:lpstr>
      <vt:lpstr>Ibormeith IP, LLC v. Mercedes-Benz USA, LLC, 732 F.3d 1376 (Fed. Cir. 2013) </vt:lpstr>
      <vt:lpstr>PowerPoint Presentation</vt:lpstr>
      <vt:lpstr>PowerPoint Presentation</vt:lpstr>
      <vt:lpstr>Thank you!</vt:lpstr>
    </vt:vector>
  </TitlesOfParts>
  <Company>Fathom Creative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Efrat Levush</dc:creator>
  <cp:lastModifiedBy>Katrina McKenzie</cp:lastModifiedBy>
  <cp:revision>597</cp:revision>
  <cp:lastPrinted>2019-02-27T20:41:34Z</cp:lastPrinted>
  <dcterms:created xsi:type="dcterms:W3CDTF">2012-08-24T19:43:58Z</dcterms:created>
  <dcterms:modified xsi:type="dcterms:W3CDTF">2019-02-27T21:00:02Z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